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25" r:id="rId4"/>
    <p:sldId id="313" r:id="rId5"/>
    <p:sldId id="319" r:id="rId6"/>
    <p:sldId id="262" r:id="rId7"/>
    <p:sldId id="261" r:id="rId8"/>
    <p:sldId id="260" r:id="rId9"/>
    <p:sldId id="318" r:id="rId10"/>
    <p:sldId id="314" r:id="rId11"/>
    <p:sldId id="321" r:id="rId12"/>
    <p:sldId id="320" r:id="rId13"/>
    <p:sldId id="315" r:id="rId14"/>
    <p:sldId id="322" r:id="rId15"/>
    <p:sldId id="323" r:id="rId16"/>
    <p:sldId id="324" r:id="rId17"/>
    <p:sldId id="316" r:id="rId18"/>
    <p:sldId id="306" r:id="rId19"/>
    <p:sldId id="259" r:id="rId20"/>
    <p:sldId id="303" r:id="rId21"/>
    <p:sldId id="317" r:id="rId22"/>
    <p:sldId id="326" r:id="rId23"/>
    <p:sldId id="310" r:id="rId24"/>
    <p:sldId id="327" r:id="rId25"/>
    <p:sldId id="307" r:id="rId26"/>
    <p:sldId id="308" r:id="rId27"/>
    <p:sldId id="309" r:id="rId28"/>
    <p:sldId id="311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12" r:id="rId43"/>
    <p:sldId id="341" r:id="rId44"/>
    <p:sldId id="342" r:id="rId45"/>
    <p:sldId id="343" r:id="rId46"/>
    <p:sldId id="34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93"/>
    <p:restoredTop sz="94633"/>
  </p:normalViewPr>
  <p:slideViewPr>
    <p:cSldViewPr snapToGrid="0" snapToObjects="1">
      <p:cViewPr>
        <p:scale>
          <a:sx n="140" d="100"/>
          <a:sy n="140" d="100"/>
        </p:scale>
        <p:origin x="-8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4T07:11:51.1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3197 28 8027,'-68'0'0,"3"0"0,24 0 0,-3 0 0,-4 0 0,-5 0 0,-2 0 0,-5 0 0,-1 0 0,-5 2 0,-4 0 0,0 3 0,-3-3 0,-1 0 0,1-1 0,0-1 0,1 0 0,1 3 0,2-2 0,-1 4 0,-2-1 0,2 3 0,-2 0 0,2 0 0,3-1 0,-1 1 0,4 0 0,0 0 0,12 0 0,5 0 0,3-1 0,-2 1 0,5 0 0,5 0 0,4 0 0,5 0 0,3 2 0,3 0 0,2 3 0,0-1 0,0 2 0,3 1 0,-3 0 0,2-1 0,0 1 0,-3 0 0,2-1 0,1-2 0,1-2 0,1-1 0,-1-2 0,-2 1 0,-2 0 0,-3 0 0,0 0 0,-5-1 0,1-2 0,-2 2 0,2-1 0,-3-2 0,1-1 0,1 1 0,3 0 0,3 0 0,-1-1 0,2-1 0,1 4 0,-1 0 0,1 2 0,-1 2 0,-1 0 0,-3 5 0,2-1 0,-4 5 0,3-2 0,-4 2 0,6-2 0,-3 2 0,3 1 0,1 1 0,4 1 0,1-1 0,4 1 0,3 2 0,2 2 0,0 2 0,3 2 0,2 1 0,-1 2 0,0-2 0,1 7 0,2-1 0,0 5 0,1-1 0,1 2 0,6 3 0,5 3 0,4 0 0,4-1 0,3 3 0,3 1 0,5 1 0,7 3 0,-5-10 0,5 5 0,-1-4 0,5 2 0,-1-4 0,1 0 0,-1-3 0,2 0 0,5-1 0,8 1 0,1-7 0,6 2 0,1 0 0,1 1 0,0 0 0,-3-3 0,-1-1 0,-4-2 0,7 4 0,-4-3 0,0-4 0,-1 0 0,-1-5 0,1-2 0,1-3 0,4 1 0,1-3 0,1 0 0,2-3 0,0 0 0,1-1 0,7 0 0,-2-3 0,6 0 0,-12-2 0,3 2 0,-3 0 0,-3 1 0,-7-1 0,1-1 0,-3 1 0,3-2 0,-1 0 0,4 0 0,1 0 0,-5 0 0,-1-1 0,4-2 0,-5 2 0,-5-1 0,-11-2 0,12-1 0,-14-1 0,11-1 0,-8 0 0,8 0 0,-10 0 0,-2 0 0,-1 0 0,1 0 0,0 0 0,-1 0 0,-3-3 0,5-2 0,-5-1 0,4-3 0,1 1 0,0-1 0,-3 1 0,0 1 0,0 0 0,3-2 0,0 0 0,-3-2 0,0 2 0,-1 0 0,-1 2 0,-3-2 0,-1 0 0,-3-3 0,-2 3 0,1-2 0,-3 2 0,2-3 0,-2 0 0,3-2 0,-3 0 0,7-4 0,-5 2 0,4 0 0,-1 0 0,4 0 0,-5 2 0,5-1 0,-5 4 0,0-3 0,0-1 0,-4-1 0,-1 0 0,-2 2 0,1-1 0,-1-1 0,-2 0 0,1 2 0,-1 0 0,2 1 0,1 1 0,-1 1 0,1 0 0,-1-3 0,2-1 0,0-1 0,-3-2 0,2-5 0,-2-1 0,1-3 0,-2 3 0,1-1 0,0 0 0,2-4 0,0 0 0,-5 6 0,0-2 0,-2 2 0,-1-3 0,-2 1 0,1 1 0,-3-1 0,0-1 0,-5 2 0,-2-1 0,-1 3 0,-1-1 0,0 2 0,0 0 0,0 3 0,0 0 0,0-3 0,0-1 0,0-2 0,0 1 0,0 1 0,0-3 0,0 3 0,0-4 0,-4 2 0,-3-5 0,-1 4 0,-5-7 0,3 7 0,-4 0 0,0 1 0,-5 0 0,-3-3 0,2 2 0,-8-2 0,3-1 0,-3 3 0,0 2 0,0 0 0,2 1 0,3-1 0,2 3 0,-2-1 0,2 2 0,0 3 0,-1-3 0,2 3 0,-7 0 0,4 0 0,-3 3 0,1-3 0,-1 3 0,-4-3 0,-3 2 0,1 0 0,-4-2 0,-2-1 0,1 0 0,4-3 0,3 0 0,-2-3 0,5 2 0,-4 1 0,1-3 0,3 3 0,2 1 0,-5-2 0,-2 3 0,-3-3 0,3 6 0,-2-1 0,-1 5 0,-4-3 0,5 2 0,-3-2 0,5 2 0,1 0 0,2 1 0,-1-1 0,3 3 0,-2-1 0,4 4 0,1-1 0,2 0 0,0 1 0,2 1 0,-1-2 0,1 1 0,-1-2 0,1-1 0,-1 2 0,1 0 0,-1 0 0,1 1 0,-1 2 0,2-2 0,0 1 0,4 1 0,3 0 0,-1 2 0,3-1 0,-1 3 0,-2 0 0,2 0 0,-2 0 0,-1 0 0,-3 0 0,-1 0 0,-2 0 0,0 0 0,-1 0 0,4 1 0,1 1 0,2 0 0,0 2 0,0-1 0,1 1 0,-1-2 0,0 0 0,1-1 0,-1-1 0,1 2 0,2 0 0,1 1 0,3-3 0,0 0 0,0 0 0,1 0 0,-1 0 0,0 0 0,0 0 0,-2 0 0,0 0 0,0 0 0,2 0 0,0 0 0,0 0 0,-9-16 0,-2-3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4T07:12:13.41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3868 116 8027,'-53'-7'0,"1"-1"0,-26-1 0,33 6 0,8 3 0,1 0 0,-5 0 0,3 0 0,2 0 0,1 0 0,1 0 0,3 0 0,4 0 0,3 0 0,3 0 0,1-2 0,2-1 0,-2 0 0,2 2 0,-1-1 0,-2-1 0,1 3 0,-1-2 0,1 0 0,-1-1 0,0 3 0,-1 0 0,-1 0 0,-4 0 0,0 0 0,0 0 0,-3 0 0,1 0 0,0 0 0,1 0 0,-2 0 0,3 0 0,2 0 0,-2 0 0,2 0 0,1 0 0,2 0 0,0 0 0,2 0 0,-1 0 0,1 0 0,-1 0 0,2 0 0,0 0 0,0-2 0,1 0 0,-1-3 0,0 3 0,0 0 0,0 2 0,3 0 0,0 0 0,-1 0 0,1 0 0,-3 0 0,1 0 0,-2 0 0,0 0 0,-1 0 0,1 0 0,-1 0 0,1 0 0,-1 0 0,1 0 0,-1 0 0,0 0 0,-2 0 0,0 0 0,-2 0 0,-3 0 0,1 0 0,2 0 0,-2 0 0,2 0 0,-1 0 0,6 0 0,4 0 0,2 0 0,0 0 0,3 0 0,-1 0 0,-1 0 0,-3 0 0,-3-2 0,0-1 0,-1-1 0,-3 1 0,1-1 0,-3 2 0,3-1 0,-1 2 0,-1-1 0,3 1 0,-2-1 0,2 1 0,0-2 0,3 3 0,0-3 0,2 3 0,-2 0 0,2-1 0,-3-1 0,0 1 0,-3-1 0,0 1 0,0 1 0,-3-3 0,0 1 0,0 0 0,-1 2 0,1-1 0,2-1 0,-2 1 0,2-1 0,-2 1 0,2 1 0,-2 0 0,2 0 0,1 0 0,-1 0 0,0 0 0,-2 0 0,2 0 0,-2 0 0,2 0 0,1 0 0,1 0 0,2 0 0,0 0 0,-1 0 0,-1 0 0,1 0 0,-3 0 0,1 0 0,-1 0 0,1 2 0,-3 1 0,2 2 0,-5 0 0,5 1 0,-5 0 0,2 1 0,-2 1 0,0 1 0,0-1 0,6 1 0,-1-1 0,2 1 0,3 2 0,0 2 0,0 4 0,-3 1 0,1 3 0,2 2 0,-1 2 0,3 3 0,-2 1 0,2-4 0,0 1 0,3 2 0,0-1 0,1 0 0,2-2 0,4 0 0,1-2 0,0 2 0,4-1 0,-1 1 0,1 2 0,1-2 0,0 2 0,0 0 0,0-2 0,0-1 0,0 0 0,1 1 0,1-2 0,3 5 0,4-1 0,-2 0 0,2-2 0,1 2 0,-1 3 0,3-1 0,-3-1 0,2-1 0,-2 0 0,0 1 0,-2-1 0,1-2 0,1 0 0,-1-1 0,1 1 0,0 1 0,1-3 0,-1 2 0,1-2 0,-2-1 0,3-1 0,-2 2 0,3 0 0,0-1 0,2 0 0,2 3 0,-2-5 0,2 3 0,4-1 0,0 1 0,3-3 0,0-2 0,2-2 0,4 3 0,2-4 0,4 4 0,2-2 0,2 1 0,3 3 0,1-1 0,3 1 0,-3 2 0,-3-4 0,1 2 0,-7-3 0,4 4 0,-3-1 0,-11-3 0,8 5 0,-6-4 0,5 4 0,-1-4 0,0-1 0,1-3 0,3 1 0,-2-3 0,0-2 0,0 0 0,2 0 0,-3 1 0,-1-3 0,-3 0 0,-2-2 0,3 0 0,2 0 0,-5 0 0,5-1 0,-1 2 0,0 1 0,6 1 0,-5 1 0,5-1 0,-10-3 0,3 0 0,-1 0 0,3 0 0,0-1 0,1 1 0,3-3 0,0-2 0,2 2 0,-5 1 0,5-1 0,1 0 0,1-2 0,-1 3 0,0-3 0,-1 3 0,2-3 0,5 3 0,-4-2 0,2 2 0,0 0 0,-5-3 0,3 4 0,4-2 0,-10 2 0,3 1 0,-6-2 0,2-1 0,-4 0 0,2 1 0,-2-3 0,-1 1 0,1-1 0,0 1 0,1-3 0,5 0 0,2 0 0,-2 2 0,-2 0 0,-1 3 0,1 0 0,1-1 0,-3 0 0,-2 1 0,-3 2 0,1-1 0,-3-2 0,-2 2 0,-3-4 0,0 0 0,2-2 0,1 0 0,-1 0 0,2 0 0,1 0 0,5 0 0,-3-3 0,2-1 0,2-2 0,3 2 0,-1 0 0,1 2 0,-3 1 0,0-1 0,-2 1 0,-2 1 0,-1 0 0,-4 0 0,3 0 0,-3 0 0,2-1 0,-4-1 0,4 0 0,1-2 0,3 2 0,-1 0 0,2-1 0,3 1 0,-1-1 0,2 3 0,-1 0 0,0 0 0,-4 0 0,-1 0 0,-2 0 0,-2 0 0,0 0 0,0 0 0,2 0 0,-2 0 0,2 0 0,-2 0 0,0-3 0,-1 2 0,1-4 0,-1 3 0,1-3 0,-1 3 0,1-2 0,-1 1 0,1-1 0,0-1 0,2-2 0,-1 1 0,3-1 0,-3 2 0,1 1 0,0-2 0,0-3 0,1 1 0,-1-4 0,0 0 0,-1-1 0,-6 0 0,1-2 0,4-1 0,-3 1 0,0-3 0,-3 3 0,1-1 0,-1-1 0,-2 1 0,0-3 0,-1 1 0,0 1 0,0-2 0,1 2 0,0-1 0,1 0 0,0 2 0,-3 4 0,0-2 0,-2 2 0,0-1 0,2-4 0,-4 0 0,2-4 0,-1 1 0,-1-1 0,0 1 0,-1-1 0,1 1 0,0 1 0,0 1 0,-3 3 0,-2-1 0,-1 2 0,-1 0 0,2 2 0,0-2 0,1 2 0,-3-4 0,0 2 0,0 0 0,0-1 0,3 0 0,-3 0 0,3-1 0,-3 2 0,0-1 0,0-4 0,0 3 0,0-7 0,0-1 0,0-5 0,0 1 0,-3-2 0,0 4 0,-1 1 0,-2 3 0,1-1 0,-1 2 0,-1 1 0,3-2 0,-1 0 0,1 3 0,-3-2 0,2 3 0,1 0 0,2 3 0,0 4 0,1 3 0,-2-2 0,-1 0 0,-9-4 0,2-2 0,-4 0 0,3 2 0,1 3 0,2-1 0,0-3 0,0 1 0,-3-1 0,5 1 0,0-2 0,2 1 0,0 1 0,3 2 0,-4 4 0,3-11 0,-4 7 0,0-6 0,-3 0 0,0 3 0,-1-1 0,0 3 0,2 1 0,1 0 0,-4 2 0,-3 0 0,1 0 0,-1-1 0,-3 2 0,0-2 0,0-2 0,-3-3 0,5 2 0,-2-2 0,1-1 0,1 1 0,0-2 0,2 2 0,0 0 0,1 3 0,-1-1 0,0 0 0,3 4 0,0 1 0,-1-1 0,-2 1 0,3 0 0,0 2 0,-1-3 0,-4-2 0,3 3 0,0-1 0,1 3 0,-5-3 0,3 2 0,-3-1 0,3-1 0,4 2 0,-3-4 0,1 3 0,2-1 0,-2 1 0,4 1 0,-2 1 0,3 1 0,-3 3 0,-3-6 0,-3 2 0,1-1 0,1 3 0,-3-1 0,3 0 0,-3 2 0,9-2 0,-7 5 0,4-5 0,-10 2 0,4 0 0,3 1 0,4 3 0,1 0 0,-3 0 0,-1-3 0,0 2 0,2-2 0,1 3 0,0-3 0,-3 3 0,-5-3 0,1 0 0,3 2 0,7-5 0,1 5 0,-1-5 0,0 5 0,-3-2 0,0 3 0,2 0 0,-2 0 0,-2-6 0,3 5 0,-7 1 0,9 1 0,0 8 0,-5-5 0,0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49:33.422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22 1,'87'0,"-5"0,-26 0,14 0,-4 0,24 0,2 0,0 0,-38 0,0 0,40 0,-35 0,1 0,-4 0,0 0,9 0,1 0,1 0,0 0,5 0,0 0,-5 0,0 0,4 0,-1 0,-12 0,-1 0,8 0,-1 0,-12 0,-1 0,4 0,0 0,-5 0,0 0,4 0,2 0,9 0,3 0,4 0,3 0,9-1,0 2,-7 2,3 1,-11-1,4 0,1 2,-1 0,0 2,1-1,-2 0,1-1,2 2,13 2,3 1,-4 0,-17-1,-3 0,2 1,14 3,2 0,-2 0,-7-1,-2 0,-2 1,21 4,-2 0,-1 1,-3-2,-13-3,-2-1,6 1,-1-2,-10-3,0 0,4 0,-1-1,-7-2,-2-1,0 0,0-1,0-2,-3-2,22 1,15 0,-29-6,8-7,-10-1,-9-4,-14 6,-1 1,-7 5,-5-4,3 9,-3-4,5 5,7-5,-5 4,11-10,16 4,-15-4,14-1,-33 1,-2 5,-6-3,0 8,0-8,3 8,-7 15,-3 5,-8 18,-5-4,-5 1,-2 5,1 3,-5 5,4 1,1 0,-5 6,9-4,-10 28,11-9,-12 20,12 1,-6-40,1 1,5 0,0 1,-2 8,-1-1,1-8,0 1,2 8,0-1,-5 27,6-33,0 0,0 31,0 8,0-32,0-2,0 15,0-21,0 1,0 41,0-5,0-31,0 1,0 33,0-38,0 2,0 0,0 0,0 1,0-2,0 38,0-29,0-1,0 12,0-12,0 0,0 13,-2-20,-2-1,-2 10,-6 5,1-49,6 11,0 6,5 18,0 8,0 7,0 20,0-40,0 2,3 7,1 1,0 1,1-2,9 35,-7-41,0-2,6 24,-5 5,3-16,-9-10,3-20,0-2,-4-18,3 4,-37-4,-4-10,-18 2,-13-19,23 10,-41-10,32 5,-1 0,-4-1,-23-5,19 9,-3-1,11-5,-2 0,-32 4,-1 0,23-5,-2 0,1 2,-5 0,3 1,-11-5,1-1,-11-3,-1 0,-3 2,-1 2,5 0,0 1,-1 7,1 1,1-5,1 2,8 7,4-2,17-4,1-1,-3 6,-1 1,4-3,2 0,-37-2,30 5,3-1,-8-11,-20 5,-1-1,21 2,-26 6,48 0,-37 0,15 0,7 0,-23 0,33 0,-19 0,14 0,-5 0,5 0,-21 0,18 0,-9 5,28-3,-5 8,4-9,1 10,-5-5,4 0,-6 5,7-10,-5 5,4-1,1-4,-5 10,4-10,-5 4,-1-5,-21 0,16 0,-16 0,21 6,0-5,0 4,1-5,-1 5,0-3,0 3,0 0,1-3,5 8,2-9,13 8,0-7,1 2,4 1,-4-4,5 8,-9-8,7 8,-7-8,15 8,-5-8,1 8,2 4,-11-5,5 4,-5-12,-4 0,10 5,1-4,1 8,-4-8,6 8,-9-8,11 8,-3-4,-6 5,9-4,-7 2,4-11,2-8,-1-7,1-20,5 9,-6-17,1-3,4 6,-6-34,6 15,-1-28,0 0,7 40,0-1,-1-5,1 0,-1-4,1-2,2-3,1-1,-3-1,0 0,3-5,-1 0,-2 0,-2 0,1-6,0 1,0 4,0-1,-4-8,-1-1,5 4,-2 0,-5-4,-2-2,4 2,0-2,-4-4,0-1,3 4,1 1,-3-2,0 5,8 21,0 3,-4-11,1 3,3-23,1 15,0-2,6 21,0 2,-3-9,0 2,4-39,0 7,0 0,0 17,6-2,1 18,6-13,0 16,-6 1,3 7,-8 7,3-6,-5 12,0-4,0 5,0-8,0 12,0-6,0 20,4-2,1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49:39.453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41,'90'0,"-38"0,2 0,2 0,1 0,4 0,2 0,11 0,4 0,-10 0,4 0,0 0,-4 0,1 0,2 0,18 0,5 0,-2 0,-8 0,-1 0,1 0,8 0,3 0,0 0,3 0,2 0,1 0,-20 0,1 0,1 0,-1 0,1 0,0 0,0 0,1 0,2 0,1 0,0 0,0 0,0 1,1 0,-1-1,-2-2,-2-1,-1-2,-2 0,-7 1,25 2,-6-1,8-6,-10 0,-6 9,-10 0,7 0,2 0,2 0,6 4,1 0,-1-3,0 0,-2 2,2 2,-20-2,2 0,1 0,-2 0,-1 1,3-1,9 1,2-1,-2 1,-7 2,-1 0,-4-1,9-4,-4 0,0 3,-3 0,-20-4,-3 0,2 2,0 2,47-3,-33 5,4-6,-27 0,4 0,-20 0,0 0,-12 0,8 0,-16 35,6-6,-13 32,0 11,0-4,0 30,0-6,3-42,0 1,1-1,0 0,3 0,0 1,1 3,-1 1,0-4,1 1,-1 8,1-1,2-7,0-1,-1 8,-1 1,3 1,-1 0,-1 5,-2 2,1 4,0 0,0 0,0 0,0 0,0 0,0 0,0 0,0-5,0 0,0-1,-1-1,-2-4,-1-1,-1 1,0 0,-2-1,-2 1,1 0,0-1,0 1,0 0,0-1,0 1,0 0,0-1,0-2,0-4,0 33,-6-1,-7-28,-13 8,11 4,-2-10,17 11,0-7,0 0,0-1,0-6,0 5,-7 30,5-27,-5 33,1-34,-1-5,-6 3,7-14,-5-7,10-7,-9-8,9-10,-8 3,8 1,-26-8,12 0,-25-12,6 0,-15 0,-15 0,-2 0,-22 0,4 0,30 0,-2 0,1 0,-2 0,-8 0,-1 0,-1 0,0 0,-10 0,-1 0,-6 0,-1 0,-5 0,-2 0,-5 0,0 0,0 0,0 0,0 0,0 0,0 0,0 0,0 4,0 0,0 0,0 2,5 2,2 1,4 0,3-1,20 0,-1-1,-24 1,5 1,1 4,-7-4,-1-1,6 6,19-7,-1 1,15-1,2 0,-2 1,1-2,0-1,-1-2,-3 4,-1-1,3-4,1-2,-9 3,1 1,6-1,3 0,-44-1,32 4,0 0,-20-4,26 3,2 1,-18-4,16 9,1-10,7 4,7-5,-6 0,12 0,-11 0,5 0,-7 0,0 0,0 0,7 0,-5 0,11 0,-5 0,7-5,-1 4,7-9,-15 4,18 0,-17-4,19 9,-10-4,10 1,-10 2,10-7,-10 8,10-4,-10 5,10-4,-10 3,4-4,0 0,-4 4,-5-8,7 8,-5-4,14 5,5 0,-17-5,1 4,-11-3,3 4,12 5,-10 1,2 5,-5 1,7-1,7-1,7 1,4-2,-7-3,11-31,-2 3,5-32,7 13,-8-7,8-7,-3-1,-1-8,5-16,-11 4,11-14,-12-9,8 43,1-2,1-13,-2-2,-6 0,0-1,6-14,-1-1,-6 4,0-2,2-9,2-2,2 30,0-1,0 0,0 0,-1-1,2 0,1-3,1-2,0 2,-3 2,1 2,0 0,0-30,0 3,0 5,0 2,1 9,1 3,0 17,0 1,3-15,-1 2,-2 21,0 1,3-16,0-1,0 11,0 2,0 4,0 0,0 0,0-1,0 0,0 2,0-28,0-10,6 29,1-22,6 15,-6 0,-1-4,-6 23,0-8,0 26,0-4,0 10,0-4,0-1,0 0,0-7,0 1,0-1,0 1,0 5,0 2,0 5,0 1,0 0,0-4,0-1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49:45.585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13,'83'0,"7"0,-31 0,29 0,-4 0,-36 0,4 0,25 0,0 0,-24 0,0 0,37 0,2 0,-27 0,-1 0,19 0,2 0,-1 0,0 0,6 0,0 0,-5 0,0 0,6 0,-2 0,-10 0,-1 0,0 0,-1 0,-10 0,0 0,-1 0,-1 0,1 0,-1 0,-3 0,0 0,9 0,0 0,-5 0,2 0,9 0,0 0,-3 0,-1 0,4 0,0 0,-4 0,-2 0,1 0,0 0,6 0,-1 0,-4 0,1 0,3 0,0 0,-5 0,0 0,0 0,0 0,0 0,0 0,1 0,-2 0,-13 0,0 0,16 0,0 0,-20 0,0 0,14 0,-3 0,21 0,-28 0,-2 0,18 0,-16 0,1 0,24 0,-11 0,-1 0,9 0,1 0,-3 0,-20 0,-6 0,1 0,14 0,6 0,6 0,-13-6,-2 5,-2-5,2 6,-17 0,20 0,-30 0,18 0,-8 0,-5 0,4 0,-11 0,19 0,-17 0,11 0,-14 0,-7 0,-1 0,-5 0,-1 0,-1 9,-8 10,-3 2,-8 13,0-12,-5 10,-1-4,0 5,-4 7,3-5,1 11,-5-5,10 7,-11 23,11-11,-6 37,7-37,-3-3,-1 0,2 9,-5 0,0 3,5 20,-4-30,-1 1,3-9,0-1,-3 0,0 0,-1 1,1-1,1 0,-2 0,-5 1,-1-1,-10 42,5-43,-3 0,-14 43,15-45,0-2,-8 30,5-22,0-1,-6 21,7-18,1-1,-5 13,8 10,5 7,6-19,1-9,1-1,4-5,-5 37,7-30,0 6,0 1,0-7,0 5,0-19,0 38,0-33,0 28,0-28,0 7,0-6,0 6,0 0,0 1,0-6,0 4,0-13,0 0,0 5,0-4,0-1,0 5,0-11,0 19,0-17,0 6,0-17,5-6,-4 1,4-1,-1 5,-3-8,3 10,-4-6,0-1,0 7,0-10,5 12,-4-7,3 2,-4-3,0-1,0 5,0-3,0 2,0 1,0-8,0 11,0-12,0 7,-17-4,3-8,-15-3,8-8,1 0,-1 0,-5 0,-2 0,-12 0,-1 0,-14 0,-10 0,-8 0,-8 0,-1 0,9 0,19 0,0 0,-26 0,21 0,0 0,-9 0,10 0,2 0,-3 0,-2 0,-1 0,-9 0,-7 0,-16 0,21 0,-13 6,34-3,0 2,-28 8,-6 0,0 1,19-1,-14 0,0 1,-9 0,28-2,9-5,3 0,7 5,-8-4,0-2,3 1,-3 0,-2-1,-2-5,-2 6,0 0,-6-5,-15 1,-4 0,-15-3,28 0,0 0,9 0,4 0,-33 0,29 0,0 0,9 0,1 0,0 0,0 0,-5 0,0 0,3 0,1 0,-5 0,2 0,-23 0,19 0,2 0,-10 0,4-3,-1 0,-15 1,25-5,-2 1,-28 4,17-4,-3 0,18 5,1 0,-6-2,-1 0,-38 3,27-6,-22-1,9-1,-1-4,16 5,-4 0,21-4,-6 10,7-5,7 2,-6 2,12-8,-4 9,-1-9,-10 4,6-1,-4-3,15 9,5-9,2 9,5-4,1 5,-5-4,4-2,-4 1,-1-4,4 3,-10-5,10 5,0 1,3 0,0 4,-3-8,-6 3,11-4,-2 1,1-1,11-13,-6 1,13-14,0 10,0 0,0-1,0 0,0-7,0-6,0-1,0-7,0-15,0 12,0-44,0 24,0 13,0-1,0-36,0 36,0-1,0 8,0 1,0-42,0 35,0 0,0-31,0 30,0-2,0 6,0 0,0 4,0-1,0-7,0-1,0 8,0 1,0-42,0 35,0 0,0-31,0-8,0 40,0 0,0-25,0-14,0 37,0 4,0-3,0 5,0 0,0-13,0-16,0 1,0 7,0-13,0 26,0-18,0 15,0 14,0-2,0-36,3 36,-1 2,0-22,3 16,1 1,-5 0,4 12,-5-18,0 25,0-18,0 13,0-7,0 7,5 1,-4 7,9 5,-9 1,8 7,-8 0,3 0,1-1,-4 1,8-1,-8 0,8 1,-8-1,4 1,-1 0,1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49:57.297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0 103,'85'0,"-1"0,-34 0,12 0,2 0,9 0,-14 0,2 0,30 0,-18 0,2 0,-17 0,0 0,18 0,2 0,1 0,0 0,4 0,2 0,-2 0,2 0,5 0,-1 0,-12 0,-4 0,-10 0,-5 0,29-6,-30-7,-5-24,-15 19,26-10,-12 28,39 0,-9 0,0 6,-7 1,-3 0,-14 4,12-10,-2 5,6-6,-1 0,-9 0,1 0,-1 0,1 0,0 0,-8 0,14 0,-19 0,19 0,-21 5,6-4,-7 5,0-6,-1 0,1 5,0-4,6 4,-4 1,12-5,-6 4,24 2,-26-6,23 11,-27-10,22 3,-14 0,40-3,-34 3,21-5,-16 0,-17 5,34-3,-33 3,25 1,5 2,-6-1,8 5,10-4,-39-1,39 6,-29-6,16 1,-9 3,6-9,15 9,-15-10,13 11,-21-11,-5 5,-2-1,-9-4,-14 4,-1-5,-13 0,-1 0,-10 0,7 0,2 0,1 0,3 0,-9 0,1 0,-1 0,5 0,-3 0,-2 0,3 0,-6 0,7 0,-3 0,0 0,-1 0,1 0,3 0,-7 0,10 0,-11 0,8 0,5 0,-12 0,12 0,-9 5,1-4,8 4,-12-1,6 1,-13 22,0 10,-6 20,-4 7,5-8,3 22,11-1,-8-27,1 1,2 4,1 0,-1-4,1 0,0 4,-1 0,1 0,0 0,-4-4,0 1,3 2,0 1,-6 1,0-2,2-2,1-1,0 5,-1-2,5 23,5 9,-7-11,0 0,1 13,-7-22,4 5,-4-14,0 4,4-11,-10 12,4-13,-5 21,5-25,-4 23,4-18,-5 14,0 7,0-5,0 22,0-34,0 22,0-25,0 5,0-1,0-7,0-1,0-5,0 4,0-11,-10 19,3-17,-4 11,1-20,9 4,-8-10,8-1,-9 7,9-10,-8 12,8-10,-4 1,1-1,2 1,-7-1,8 1,-9 5,9 2,-8-1,7 5,-7-10,3 10,-5-4,0 5,0 0,0-5,0 4,0-4,0-1,0 5,1-10,-1 10,0-10,5 4,-3 0,3-4,-10 25,4-16,0 12,7-12,1-9,3 10,-8-10,7 10,-2-10,-1-1,0 3,0-8,-4 8,-10-14,-5-1,-19-9,8 0,-26 0,9 0,-20 0,15 0,-30-7,7-1,26 3,-2 1,6 1,0 0,-4 3,-2 0,-4 0,-2 0,-4 0,-2 0,-9 0,-1 0,5 0,-1 0,-13 0,-3 0,5 0,-1 0,-10 0,-2 0,1 0,0 0,0-4,0 0,0 3,0 0,6-3,0 0,1 4,0 0,5-3,2-1,9 3,1 0,-4-6,2-1,12 7,2 0,-5-2,0-1,5 4,1 0,-6-3,0-1,4 3,0 0,-4-2,1-1,4 1,0-1,2 3,-3 1,-25-3,-2-1,22 0,-1 1,-20 2,1 0,25-2,2 0,-1 2,1 2,-29-1,32 0,1 0,-15 0,-28 0,18 0,-1 0,9 0,1 0,16 0,-6-6,5-1,0-6,-5 6,-15-9,7 13,-7-13,22 15,7-10,6 10,3-5,5 1,1 4,5-4,-4 5,10 0,-10 0,10 0,-4 0,5 0,0 0,1 0,-9 0,12 0,-11 0,8 0,-1 0,-4 0,6 0,4-15,5-3,6-37,4-13,-13-24,8 33,0-2,-6-1,0-1,2-14,2-1,-2 5,1-1,0-4,0 2,0 17,1 2,3-8,-1 3,-7-33,11 36,0-1,-11-34,11 30,0 1,-5-26,6 31,0-1,0-33,0 42,0-1,0 1,0-1,0-4,0 1,0-26,0 28,0 0,0-25,0-7,0-4,0 29,0-10,0 19,6-5,-5 7,4 0,-5 1,6-1,-5 0,9 0,-8 1,3 5,-5-4,6-32,-5 7,11-24,-11 31,11-6,-5 11,1-12,3 7,-10 7,10 9,-10 8,4 6,-5 7,0-5,0 10,0-5,0 2,0 4,0-4,0 0,0 3,0 2,0-3,0 6,0-7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50:05.282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1,'81'0,"0"0,18 0,-43 0,2 0,12 0,4 0,9 0,3 0,4 0,2 0,4 0,2 0,-30 0,1 0,0 0,0 0,1 0,0 0,4 0,0 0,-1 0,-2 0,-2 0,0 0,0 0,0 0,-1 0,1 0,0 0,-1 0,29 0,3 0,-5 3,7 0,-9 1,-6 0,0 1,4 1,8 1,-10 0,-9 0,-4 2,20 3,2 1,-7-4,-2 1,-5 2,0 0,5-3,1-1,1 1,0-1,6 1,0 0,0 0,0-1,-6-2,0-2,-1 1,0-2,-6-3,0 0,-5 3,-1 1,-5-3,-2 0,-4 6,-2 0,-4-6,-1-1,-3 7,-2 0,32-6,7 12,-25-12,20 12,-34-12,0-1,25 6,13-6,-38 0,-8 0,1 0,0 0,-1 0,-5 0,11 0,-10 0,12 0,-14 5,5-4,-5 4,1 0,18-4,-21 4,16-5,-22 5,-6-4,5 4,-4-5,5 0,1 0,-7 0,-1 5,-5-4,-1 4,0-5,4 0,-8 12,-2 4,-10 8,-8-1,2-4,-6 1,6 0,-2 0,4 6,0 2,0 5,0 7,0 16,0-11,0 23,0-1,0 1,0 19,0 5,0-15,0 21,0-25,0 0,0 7,0-15,-6 7,5-16,-11 6,11-13,-10 6,4-7,1-7,-5 5,5-11,-6 11,-4 4,2 0,-2 6,4-9,0 1,5 0,-3 0,3 6,0-4,-4 4,10-12,-5 4,6-5,0 0,0 5,-5-11,4 11,-4-11,0 26,3-22,-8 22,8-26,-8 11,3-5,-6 22,7-18,0 23,-1-2,6-12,-6 31,7-33,0 12,0-2,0-12,0 26,0-23,0 9,0-22,0-13,0-1,0-5,0 0,5-1,-4 1,8-1,-3 1,-1-1,0 1,0-1,-4 1,3-1,-4 1,0 4,0-4,0-1,0 3,0-7,0 7,0 0,0 2,0-5,0 3,0-4,-4 2,-1 2,-9-8,-5-5,-2-6,-2 4,4-6,-1 7,-8-9,5 0,-12 0,13 0,-16 0,8 0,-16 0,5 0,-22 0,18 0,-16 0,12 0,0 0,-13-6,5 5,-23-12,12 12,-20-12,6 6,-1-1,-16-5,23 6,-11-1,-5-4,21 10,-16-5,30 1,-14 5,5-5,12 6,0 0,-12 0,-32 0,42 0,-8 0,7-5,-5 4,13-10,-6 10,7-10,0 10,0-5,7 6,-5-5,11 4,-11-5,11 6,-12 0,-2 0,-1 0,0 0,10 0,0 0,5 0,-5 0,7 0,0 0,-1 0,-6 0,5 5,-4 2,11-1,-4 4,4-9,-34 9,28-5,-33 1,31 4,-5-4,-5 6,11-1,-12 1,6 0,0-6,-21 6,24-6,-23 1,12 4,-24-4,12 6,-17-5,-4 4,-10-5,41-3,0 0,-36 7,15-9,1 9,5-9,-13 10,13-11,-31 5,34-6,-33 0,38 0,-22 0,15 0,-15 0,15 0,-7 0,8 0,-21 0,16 0,-9 0,16 0,13 0,-6 0,7 0,-7 0,6 0,0 0,3 0,5 0,-1 0,-4 0,11 0,1 0,8 0,10 0,-8 0,3 0,-5 0,1-4,5 2,-1-2,0 4,-4 0,9 0,-12-9,15-2,-6-10,9 6,-10-15,3 6,-5-8,7 6,4 5,-5-11,4 2,-5-4,-1-19,5 13,0-22,1-9,10-7,-1 29,0-2,3-3,0-2,0-5,0 0,0-1,0 0,0-4,0 0,0 0,0 1,0 3,0 0,0-4,0 0,0 10,0 0,0-4,0 1,1 7,-2 1,-4 0,-2 1,-2-32,-10 2,6 7,-1-8,0-1,5 31,0 0,0-27,-8-14,15 28,-9 0,9-7,-3 18,-1-15,5 18,-5-7,6 2,0 8,0 5,0 2,0 13,0 0,0 7,0-13,0 0,0-21,0 14,0-14,0 13,0-22,0 18,0-16,0 26,0 1,5 2,-4-9,9 10,-9-15,3 12,2-14,-5 10,10-7,-10-11,4 16,-5-21,0 33,0 2,0 10,0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9.png"/><Relationship Id="rId7" Type="http://schemas.openxmlformats.org/officeDocument/2006/relationships/image" Target="../media/image11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3.png"/><Relationship Id="rId7" Type="http://schemas.openxmlformats.org/officeDocument/2006/relationships/image" Target="../media/image12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99.png"/><Relationship Id="rId7" Type="http://schemas.openxmlformats.org/officeDocument/2006/relationships/image" Target="../media/image12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3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99.png"/><Relationship Id="rId7" Type="http://schemas.openxmlformats.org/officeDocument/2006/relationships/image" Target="../media/image13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3.png"/><Relationship Id="rId7" Type="http://schemas.openxmlformats.org/officeDocument/2006/relationships/image" Target="../media/image13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8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7" Type="http://schemas.openxmlformats.org/officeDocument/2006/relationships/image" Target="../media/image311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301.png"/><Relationship Id="rId4" Type="http://schemas.openxmlformats.org/officeDocument/2006/relationships/customXml" Target="../ink/ink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90.png"/><Relationship Id="rId18" Type="http://schemas.openxmlformats.org/officeDocument/2006/relationships/customXml" Target="../ink/ink7.xml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customXml" Target="../ink/ink4.xml"/><Relationship Id="rId17" Type="http://schemas.openxmlformats.org/officeDocument/2006/relationships/image" Target="../media/image310.png"/><Relationship Id="rId2" Type="http://schemas.openxmlformats.org/officeDocument/2006/relationships/image" Target="../media/image144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8.png"/><Relationship Id="rId11" Type="http://schemas.openxmlformats.org/officeDocument/2006/relationships/image" Target="../media/image280.png"/><Relationship Id="rId5" Type="http://schemas.openxmlformats.org/officeDocument/2006/relationships/image" Target="../media/image147.png"/><Relationship Id="rId15" Type="http://schemas.openxmlformats.org/officeDocument/2006/relationships/image" Target="../media/image300.png"/><Relationship Id="rId10" Type="http://schemas.openxmlformats.org/officeDocument/2006/relationships/customXml" Target="../ink/ink3.xml"/><Relationship Id="rId19" Type="http://schemas.openxmlformats.org/officeDocument/2006/relationships/image" Target="../media/image320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customXml" Target="../ink/ink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99.png"/><Relationship Id="rId7" Type="http://schemas.openxmlformats.org/officeDocument/2006/relationships/image" Target="../media/image15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B6BCE-306B-264A-9588-389D382CC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66" y="1449147"/>
            <a:ext cx="11213835" cy="2971051"/>
          </a:xfrm>
        </p:spPr>
        <p:txBody>
          <a:bodyPr/>
          <a:lstStyle/>
          <a:p>
            <a:r>
              <a:rPr lang="fr-FR" dirty="0"/>
              <a:t>BUILDOTS SUMMARY : 16/02/2020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EEAD4F-E2C0-0643-92C7-2D7E45264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17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EC63F-C18D-EE42-B418-E091393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05/01/20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9B08A0D-3570-714D-84B1-F04ADE859744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Attempt</a:t>
            </a:r>
            <a:r>
              <a:rPr lang="fr-FR" dirty="0"/>
              <a:t> for 10 </a:t>
            </a:r>
            <a:r>
              <a:rPr lang="fr-FR" dirty="0" err="1"/>
              <a:t>experiments</a:t>
            </a:r>
            <a:r>
              <a:rPr lang="fr-FR" dirty="0"/>
              <a:t> at 30 FPS, </a:t>
            </a:r>
            <a:r>
              <a:rPr lang="fr-FR" dirty="0" err="1"/>
              <a:t>testing</a:t>
            </a:r>
            <a:r>
              <a:rPr lang="fr-FR" dirty="0"/>
              <a:t> for the double </a:t>
            </a:r>
            <a:r>
              <a:rPr lang="fr-FR" dirty="0" err="1"/>
              <a:t>circle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, excessive </a:t>
            </a:r>
            <a:r>
              <a:rPr lang="fr-FR" dirty="0" err="1"/>
              <a:t>run</a:t>
            </a:r>
            <a:r>
              <a:rPr lang="fr-FR" dirty="0"/>
              <a:t> time (FOV 2000px 30FPS double </a:t>
            </a:r>
            <a:r>
              <a:rPr lang="fr-FR" dirty="0" err="1"/>
              <a:t>circled</a:t>
            </a:r>
            <a:r>
              <a:rPr lang="fr-FR" dirty="0"/>
              <a:t> : over 28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run</a:t>
            </a:r>
            <a:r>
              <a:rPr lang="fr-FR" dirty="0"/>
              <a:t> time… not </a:t>
            </a:r>
            <a:r>
              <a:rPr lang="fr-FR" dirty="0" err="1"/>
              <a:t>feasible</a:t>
            </a:r>
            <a:r>
              <a:rPr lang="fr-FR" dirty="0"/>
              <a:t>.</a:t>
            </a:r>
          </a:p>
          <a:p>
            <a:r>
              <a:rPr lang="fr-FR" dirty="0" err="1"/>
              <a:t>Redirected</a:t>
            </a:r>
            <a:r>
              <a:rPr lang="fr-FR" dirty="0"/>
              <a:t> to 4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10 FPS</a:t>
            </a:r>
          </a:p>
          <a:p>
            <a:pPr lvl="2"/>
            <a:r>
              <a:rPr lang="fr-FR" dirty="0"/>
              <a:t>Near </a:t>
            </a:r>
            <a:r>
              <a:rPr lang="fr-FR" dirty="0" err="1"/>
              <a:t>stitching</a:t>
            </a:r>
            <a:endParaRPr lang="fr-FR" dirty="0"/>
          </a:p>
          <a:p>
            <a:pPr lvl="2"/>
            <a:r>
              <a:rPr lang="fr-FR" dirty="0"/>
              <a:t>Frame </a:t>
            </a:r>
            <a:r>
              <a:rPr lang="fr-FR" dirty="0" err="1"/>
              <a:t>width</a:t>
            </a:r>
            <a:r>
              <a:rPr lang="fr-FR" dirty="0"/>
              <a:t>: {1000, 2000} [px]</a:t>
            </a:r>
          </a:p>
          <a:p>
            <a:pPr lvl="2"/>
            <a:r>
              <a:rPr lang="fr-FR" dirty="0"/>
              <a:t>Camera </a:t>
            </a:r>
            <a:r>
              <a:rPr lang="fr-FR" dirty="0" err="1"/>
              <a:t>models</a:t>
            </a:r>
            <a:r>
              <a:rPr lang="fr-FR" dirty="0"/>
              <a:t>: {FOV, SIMPLE_RADIAL_FISHEYE}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520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1000px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23917" y="2312275"/>
          <a:ext cx="5419835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16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711669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12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 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A595CC3-755C-3D4D-BCB3-5D032BD0F2AE}"/>
              </a:ext>
            </a:extLst>
          </p:cNvPr>
          <p:cNvGraphicFramePr>
            <a:graphicFrameLocks noGrp="1"/>
          </p:cNvGraphicFramePr>
          <p:nvPr/>
        </p:nvGraphicFramePr>
        <p:xfrm>
          <a:off x="6274675" y="2312276"/>
          <a:ext cx="5328746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628">
                  <a:extLst>
                    <a:ext uri="{9D8B030D-6E8A-4147-A177-3AD203B41FA5}">
                      <a16:colId xmlns:a16="http://schemas.microsoft.com/office/drawing/2014/main" val="4223671235"/>
                    </a:ext>
                  </a:extLst>
                </a:gridCol>
                <a:gridCol w="2659118">
                  <a:extLst>
                    <a:ext uri="{9D8B030D-6E8A-4147-A177-3AD203B41FA5}">
                      <a16:colId xmlns:a16="http://schemas.microsoft.com/office/drawing/2014/main" val="2665816768"/>
                    </a:ext>
                  </a:extLst>
                </a:gridCol>
              </a:tblGrid>
              <a:tr h="360688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 </a:t>
                      </a:r>
                    </a:p>
                    <a:p>
                      <a:pPr algn="ctr"/>
                      <a:r>
                        <a:rPr lang="fr-FR" sz="1100" dirty="0"/>
                        <a:t> 6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 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226503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162717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AB8DD89C-F7D2-0B4F-8F0C-338FE47BA7BF}"/>
              </a:ext>
            </a:extLst>
          </p:cNvPr>
          <p:cNvSpPr txBox="1"/>
          <p:nvPr/>
        </p:nvSpPr>
        <p:spPr>
          <a:xfrm rot="16200000">
            <a:off x="-911404" y="4264204"/>
            <a:ext cx="219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Doubled</a:t>
            </a:r>
            <a:r>
              <a:rPr lang="fr-FR" dirty="0"/>
              <a:t> </a:t>
            </a:r>
            <a:r>
              <a:rPr lang="fr-FR" dirty="0" err="1"/>
              <a:t>circled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74A7A8-CE6B-F24D-8114-7DC442E9FF7C}"/>
              </a:ext>
            </a:extLst>
          </p:cNvPr>
          <p:cNvSpPr txBox="1"/>
          <p:nvPr/>
        </p:nvSpPr>
        <p:spPr>
          <a:xfrm rot="16200000">
            <a:off x="5249570" y="4264203"/>
            <a:ext cx="168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Single </a:t>
            </a:r>
            <a:r>
              <a:rPr lang="fr-FR" dirty="0" err="1"/>
              <a:t>circled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283CB3-F691-AB47-A4C1-8248114A4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278" y="4114313"/>
            <a:ext cx="974495" cy="11816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AB766C2-3162-D944-AA77-DBDEB977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346" y="5384043"/>
            <a:ext cx="1124278" cy="12162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32A910-5FB0-6841-9FAD-7091F7AC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81" y="4088684"/>
            <a:ext cx="1184925" cy="11816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579B2FD-81C3-DC42-82FC-BAF464422C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6"/>
          <a:stretch/>
        </p:blipFill>
        <p:spPr>
          <a:xfrm>
            <a:off x="6479801" y="5269780"/>
            <a:ext cx="1184925" cy="13104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2FBCE0F-712E-4E45-9259-4BDD7B6C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278" y="2794884"/>
            <a:ext cx="1615869" cy="12682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7503AB-C09A-AD46-B294-1C2C6141A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1816" y="2922973"/>
            <a:ext cx="723808" cy="11245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6422BE-3713-E24B-8D1D-5D4F653EB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6311" y="3352799"/>
            <a:ext cx="2458406" cy="24748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E85E317-CD7E-054B-B5DE-D17B71ADD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09" y="2830816"/>
            <a:ext cx="1220325" cy="16951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7359C4E-4837-1340-9146-7C5226485E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56" y="2830816"/>
            <a:ext cx="1120257" cy="16951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78DC685-C867-5C4F-B59D-725C4557EA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95673" y="4453420"/>
            <a:ext cx="1310489" cy="17670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D94DA91-C288-684C-A03D-E0F52A5983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0451" y="3703146"/>
            <a:ext cx="2590155" cy="19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6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2000px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615872" y="2322786"/>
          <a:ext cx="5143797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783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554014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A595CC3-755C-3D4D-BCB3-5D032BD0F2AE}"/>
              </a:ext>
            </a:extLst>
          </p:cNvPr>
          <p:cNvGraphicFramePr>
            <a:graphicFrameLocks noGrp="1"/>
          </p:cNvGraphicFramePr>
          <p:nvPr/>
        </p:nvGraphicFramePr>
        <p:xfrm>
          <a:off x="6274675" y="2312276"/>
          <a:ext cx="5402318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670">
                  <a:extLst>
                    <a:ext uri="{9D8B030D-6E8A-4147-A177-3AD203B41FA5}">
                      <a16:colId xmlns:a16="http://schemas.microsoft.com/office/drawing/2014/main" val="4223671235"/>
                    </a:ext>
                  </a:extLst>
                </a:gridCol>
                <a:gridCol w="2690648">
                  <a:extLst>
                    <a:ext uri="{9D8B030D-6E8A-4147-A177-3AD203B41FA5}">
                      <a16:colId xmlns:a16="http://schemas.microsoft.com/office/drawing/2014/main" val="2665816768"/>
                    </a:ext>
                  </a:extLst>
                </a:gridCol>
              </a:tblGrid>
              <a:tr h="360688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 </a:t>
                      </a:r>
                    </a:p>
                    <a:p>
                      <a:pPr algn="ctr"/>
                      <a:r>
                        <a:rPr lang="fr-FR" sz="1100" dirty="0"/>
                        <a:t> 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226503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162717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AB8DD89C-F7D2-0B4F-8F0C-338FE47BA7BF}"/>
              </a:ext>
            </a:extLst>
          </p:cNvPr>
          <p:cNvSpPr txBox="1"/>
          <p:nvPr/>
        </p:nvSpPr>
        <p:spPr>
          <a:xfrm rot="16200000">
            <a:off x="-664866" y="4278460"/>
            <a:ext cx="219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Doubled</a:t>
            </a:r>
            <a:r>
              <a:rPr lang="fr-FR" dirty="0"/>
              <a:t> </a:t>
            </a:r>
            <a:r>
              <a:rPr lang="fr-FR" dirty="0" err="1"/>
              <a:t>circled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74A7A8-CE6B-F24D-8114-7DC442E9FF7C}"/>
              </a:ext>
            </a:extLst>
          </p:cNvPr>
          <p:cNvSpPr txBox="1"/>
          <p:nvPr/>
        </p:nvSpPr>
        <p:spPr>
          <a:xfrm rot="16200000">
            <a:off x="5249570" y="4264203"/>
            <a:ext cx="168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Single </a:t>
            </a:r>
            <a:r>
              <a:rPr lang="fr-FR" dirty="0" err="1"/>
              <a:t>circled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C42674-3C87-DA4F-BCC1-0495EBF69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915" y="5186444"/>
            <a:ext cx="1638912" cy="13372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5AE439-6DEA-904A-9A61-029B774E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915" y="2802202"/>
            <a:ext cx="1638912" cy="12535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754C3DF-E4D0-1F43-A992-B21E5E9B3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915" y="3840168"/>
            <a:ext cx="1638912" cy="144753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DF4F3D4-277C-1D40-AAAC-91A2DEBD9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366" y="3608429"/>
            <a:ext cx="2496762" cy="19115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DBBB519-E9B3-8040-A6C9-65CEAEB2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80" y="3608429"/>
            <a:ext cx="2498990" cy="18643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0D7D47-13CF-4743-B84C-A18E307C7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678" y="3608429"/>
            <a:ext cx="2455672" cy="19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1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EC63F-C18D-EE42-B418-E091393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10/01/20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B5A1A-7BE3-1548-8F47-DEA21EEB454F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46357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5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: </a:t>
            </a:r>
          </a:p>
          <a:p>
            <a:pPr lvl="2"/>
            <a:r>
              <a:rPr lang="fr-FR" dirty="0"/>
              <a:t>10 FPS</a:t>
            </a:r>
          </a:p>
          <a:p>
            <a:pPr lvl="2"/>
            <a:r>
              <a:rPr lang="fr-FR" dirty="0"/>
              <a:t>5 camera </a:t>
            </a:r>
            <a:r>
              <a:rPr lang="fr-FR" dirty="0" err="1"/>
              <a:t>models</a:t>
            </a:r>
            <a:r>
              <a:rPr lang="fr-FR" dirty="0"/>
              <a:t> : {SIMPLE_RADIAL_FISHEYE, SIMPLE_RADIAL, RADIAL, SIMPLE_PINHOLE, PINHOLE}</a:t>
            </a:r>
          </a:p>
          <a:p>
            <a:pPr lvl="2"/>
            <a:r>
              <a:rPr lang="fr-FR" dirty="0"/>
              <a:t>Near </a:t>
            </a:r>
            <a:r>
              <a:rPr lang="fr-FR" dirty="0" err="1"/>
              <a:t>stitching</a:t>
            </a:r>
            <a:endParaRPr lang="fr-FR" dirty="0"/>
          </a:p>
          <a:p>
            <a:pPr lvl="2"/>
            <a:r>
              <a:rPr lang="fr-FR" dirty="0"/>
              <a:t>1000px </a:t>
            </a:r>
            <a:r>
              <a:rPr lang="fr-FR" dirty="0" err="1"/>
              <a:t>width</a:t>
            </a:r>
            <a:r>
              <a:rPr lang="fr-FR" dirty="0"/>
              <a:t> frames</a:t>
            </a:r>
          </a:p>
          <a:p>
            <a:r>
              <a:rPr lang="fr-FR" dirty="0"/>
              <a:t>5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: </a:t>
            </a:r>
          </a:p>
          <a:p>
            <a:pPr lvl="2"/>
            <a:r>
              <a:rPr lang="fr-FR" dirty="0"/>
              <a:t>20 FPS</a:t>
            </a:r>
          </a:p>
          <a:p>
            <a:pPr lvl="2"/>
            <a:r>
              <a:rPr lang="fr-FR" dirty="0"/>
              <a:t>5 camera </a:t>
            </a:r>
            <a:r>
              <a:rPr lang="fr-FR" dirty="0" err="1"/>
              <a:t>models</a:t>
            </a:r>
            <a:r>
              <a:rPr lang="fr-FR" dirty="0"/>
              <a:t> : {SIMPLE_RADIAL_FISHEYE, SIMPLE_RADIAL, RADIAL, SIMPLE_PINHOLE, PINHOLE}</a:t>
            </a:r>
          </a:p>
          <a:p>
            <a:pPr lvl="2"/>
            <a:r>
              <a:rPr lang="fr-FR" dirty="0"/>
              <a:t>Near </a:t>
            </a:r>
            <a:r>
              <a:rPr lang="fr-FR" dirty="0" err="1"/>
              <a:t>stitching</a:t>
            </a:r>
            <a:endParaRPr lang="fr-FR" dirty="0"/>
          </a:p>
          <a:p>
            <a:pPr lvl="2"/>
            <a:r>
              <a:rPr lang="fr-FR" dirty="0"/>
              <a:t>1000px </a:t>
            </a:r>
            <a:r>
              <a:rPr lang="fr-FR" dirty="0" err="1"/>
              <a:t>width</a:t>
            </a:r>
            <a:r>
              <a:rPr lang="fr-FR" dirty="0"/>
              <a:t> frames</a:t>
            </a:r>
          </a:p>
          <a:p>
            <a:r>
              <a:rPr lang="fr-FR" dirty="0"/>
              <a:t>1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buildots</a:t>
            </a:r>
            <a:r>
              <a:rPr lang="fr-FR" dirty="0"/>
              <a:t> extraction and calibration scripts</a:t>
            </a:r>
          </a:p>
        </p:txBody>
      </p:sp>
    </p:spTree>
    <p:extLst>
      <p:ext uri="{BB962C8B-B14F-4D97-AF65-F5344CB8AC3E}">
        <p14:creationId xmlns:p14="http://schemas.microsoft.com/office/powerpoint/2010/main" val="414126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560DEEE4-D911-7046-84AD-C2683E62C334}"/>
              </a:ext>
            </a:extLst>
          </p:cNvPr>
          <p:cNvGraphicFramePr>
            <a:graphicFrameLocks noGrp="1"/>
          </p:cNvGraphicFramePr>
          <p:nvPr/>
        </p:nvGraphicFramePr>
        <p:xfrm>
          <a:off x="151962" y="2265636"/>
          <a:ext cx="11684000" cy="442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98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2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SIMPLE_PINHOLE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7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PINHOLE</a:t>
                      </a:r>
                      <a:br>
                        <a:rPr lang="fr-FR" sz="1100" dirty="0"/>
                      </a:br>
                      <a:r>
                        <a:rPr lang="fr-FR" sz="1100" dirty="0"/>
                        <a:t> 6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8008DD3E-4053-7C40-93AF-57A680BD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2" y="3792263"/>
            <a:ext cx="2254413" cy="172271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092A35-3E23-7946-8369-5EE12CB9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04" y="4972738"/>
            <a:ext cx="2254413" cy="154663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0C3A947-EB1E-D847-9E98-ECAF47D0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955" y="3026349"/>
            <a:ext cx="1751910" cy="177526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DAD52D1-BDA5-FC4B-AB3B-38CA8F1F3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709" y="4801617"/>
            <a:ext cx="1120384" cy="122147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7352D90-9BD9-B44B-B1C6-BF6AF0D9F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458" y="2933935"/>
            <a:ext cx="2160502" cy="154508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5DC7470-B002-7646-83E3-C6FD55306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446" y="4801618"/>
            <a:ext cx="1085211" cy="122147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CB6038F-5FA3-0C43-A16F-595DF04B3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871" y="3276040"/>
            <a:ext cx="2240282" cy="24059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690BBC-EB7E-4045-B5B5-8A723A7DD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9966" y="2859281"/>
            <a:ext cx="1858703" cy="17122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69D0D0-8E0A-0749-AB37-9F127CC48D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9004" y="5540170"/>
            <a:ext cx="659565" cy="979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F42A8A-C8AF-E445-8C6B-9683967323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3160" y="4787597"/>
            <a:ext cx="893996" cy="15051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8A7C6E-A300-AC43-96D6-95A92DCEBB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8835" y="4653619"/>
            <a:ext cx="949554" cy="7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20 FPS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19DFEAC-FAB7-DD45-BB3C-717937486A88}"/>
              </a:ext>
            </a:extLst>
          </p:cNvPr>
          <p:cNvGraphicFramePr>
            <a:graphicFrameLocks noGrp="1"/>
          </p:cNvGraphicFramePr>
          <p:nvPr/>
        </p:nvGraphicFramePr>
        <p:xfrm>
          <a:off x="151962" y="2265636"/>
          <a:ext cx="11684000" cy="442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98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10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SIMPLE_PINHOLE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7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PINHOLE</a:t>
                      </a:r>
                      <a:br>
                        <a:rPr lang="fr-FR" sz="1100" dirty="0"/>
                      </a:br>
                      <a:r>
                        <a:rPr lang="fr-FR" sz="1100" dirty="0"/>
                        <a:t>4 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BC933241-AFF0-0644-90D6-3CA139F5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3" y="3804744"/>
            <a:ext cx="2158202" cy="16743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770392-18B7-8448-A33F-5A003B8D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570" y="5479063"/>
            <a:ext cx="1565964" cy="11609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91C79B-5C13-C84A-B25E-5ED0F457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081" y="4118159"/>
            <a:ext cx="1008066" cy="13530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44729EA-92DD-0049-9FD8-08496B42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570" y="2890717"/>
            <a:ext cx="1418544" cy="1353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4887360-3547-8042-A5B7-27DF46CF2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347" y="3640903"/>
            <a:ext cx="2197229" cy="16743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DE0A403-72EC-324B-9B12-E2235A027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525" y="2890717"/>
            <a:ext cx="1659124" cy="135307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CDDA4B4-61E1-0849-826C-2943023F2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8446" y="5941536"/>
            <a:ext cx="1085850" cy="698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AC81169-11A9-094A-9F88-610C78DE0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5776" y="4653563"/>
            <a:ext cx="641350" cy="825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A8AF890-1B4D-B248-A98A-DCD491290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247" y="4355161"/>
            <a:ext cx="1238976" cy="149754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690F8B0-B44F-844D-B263-A3AAD43F7A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50" y="4815966"/>
            <a:ext cx="1002285" cy="132619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6C33F88-ED5A-8143-AD95-29B045F41A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5871" y="2918462"/>
            <a:ext cx="1607322" cy="17234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C7DE1A4-FCE7-2F40-9B64-A0FE82E57D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5335" y="4984032"/>
            <a:ext cx="818940" cy="9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3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dirty="0" err="1">
                <a:solidFill>
                  <a:schemeClr val="tx1"/>
                </a:solidFill>
              </a:rPr>
              <a:t>Buildots’s</a:t>
            </a:r>
            <a:r>
              <a:rPr lang="en-US" sz="4000" b="1" dirty="0">
                <a:solidFill>
                  <a:schemeClr val="tx1"/>
                </a:solidFill>
              </a:rPr>
              <a:t> extraction and calibration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DDE2339-0C68-5149-87D2-C87EAF593B8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30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1067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36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1000x504px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default (SIMPLE_RADIAL)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1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C5C96CC0-C6DF-2748-B6D5-A1ABAFB538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84" r="4566"/>
          <a:stretch/>
        </p:blipFill>
        <p:spPr>
          <a:xfrm>
            <a:off x="5423337" y="-20973"/>
            <a:ext cx="7803931" cy="6878973"/>
          </a:xfrm>
        </p:spPr>
      </p:pic>
    </p:spTree>
    <p:extLst>
      <p:ext uri="{BB962C8B-B14F-4D97-AF65-F5344CB8AC3E}">
        <p14:creationId xmlns:p14="http://schemas.microsoft.com/office/powerpoint/2010/main" val="259002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EC63F-C18D-EE42-B418-E091393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13/01/20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D32C66-9D12-7D48-9735-0A318F421898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  <a:p>
            <a:r>
              <a:rPr lang="fr-FR" dirty="0"/>
              <a:t>Extraction and calibration </a:t>
            </a:r>
            <a:r>
              <a:rPr lang="fr-FR" dirty="0" err="1"/>
              <a:t>performed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buildots’s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scripts</a:t>
            </a:r>
            <a:br>
              <a:rPr lang="fr-FR" dirty="0"/>
            </a:br>
            <a:endParaRPr lang="fr-FR" dirty="0"/>
          </a:p>
          <a:p>
            <a:r>
              <a:rPr lang="fr-FR" dirty="0"/>
              <a:t>3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Frame size: 1000x504 px</a:t>
            </a:r>
          </a:p>
          <a:p>
            <a:pPr lvl="2"/>
            <a:r>
              <a:rPr lang="fr-FR" dirty="0"/>
              <a:t>Camera </a:t>
            </a:r>
            <a:r>
              <a:rPr lang="fr-FR" dirty="0" err="1"/>
              <a:t>models</a:t>
            </a:r>
            <a:r>
              <a:rPr lang="fr-FR" dirty="0"/>
              <a:t> : {SIMPLE_RADIAL_FISHEYE, SIMPLE_RADIAL, OPENCV}</a:t>
            </a:r>
            <a:br>
              <a:rPr lang="fr-FR" dirty="0"/>
            </a:br>
            <a:endParaRPr lang="fr-FR" dirty="0"/>
          </a:p>
          <a:p>
            <a:r>
              <a:rPr lang="fr-FR" dirty="0"/>
              <a:t>3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Frame size : 2000x1008px</a:t>
            </a:r>
          </a:p>
          <a:p>
            <a:pPr lvl="2"/>
            <a:r>
              <a:rPr lang="fr-FR" dirty="0"/>
              <a:t>Camera </a:t>
            </a:r>
            <a:r>
              <a:rPr lang="fr-FR" dirty="0" err="1"/>
              <a:t>models</a:t>
            </a:r>
            <a:r>
              <a:rPr lang="fr-FR" dirty="0"/>
              <a:t> : {SIMPLE_RADIAL_FISHEYE, SIMPLE_RADIAL, OPENCV}</a:t>
            </a:r>
          </a:p>
          <a:p>
            <a:pPr marL="914400" lvl="2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429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1000 px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560DEEE4-D911-7046-84AD-C2683E62C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915236"/>
              </p:ext>
            </p:extLst>
          </p:nvPr>
        </p:nvGraphicFramePr>
        <p:xfrm>
          <a:off x="151961" y="2265636"/>
          <a:ext cx="11892894" cy="442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4298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3964298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3964298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</a:tblGrid>
              <a:tr h="5498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7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C1A5998E-917C-434D-BA6E-28DA54CE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929" y="3193765"/>
            <a:ext cx="818692" cy="9083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62FAD7-DF0A-5346-8310-A73E0434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21" y="5456407"/>
            <a:ext cx="1111508" cy="8844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36ED647-B902-0F41-B48F-BECF226E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334" y="4619787"/>
            <a:ext cx="1198032" cy="7308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B5A232D-7E03-A944-9FE4-CC615B292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555" y="3142054"/>
            <a:ext cx="2121428" cy="14999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2E07EF6-7C08-F044-B274-87226033B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555" y="4984314"/>
            <a:ext cx="1786781" cy="135651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8918AB2-1C27-1B40-81D4-1A4EF71A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00" y="3142054"/>
            <a:ext cx="2463800" cy="306705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E1A1EFF-44C1-F24F-AD15-E310084FDC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69" y="3596906"/>
            <a:ext cx="3588376" cy="20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2000 px</a:t>
            </a:r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63FCA708-7ED4-8147-8480-8F3087C27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041046"/>
              </p:ext>
            </p:extLst>
          </p:nvPr>
        </p:nvGraphicFramePr>
        <p:xfrm>
          <a:off x="151961" y="2265636"/>
          <a:ext cx="11850852" cy="442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84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3950284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3950284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</a:tblGrid>
              <a:tr h="5498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4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6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 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433EEDB-2E3B-9946-9A69-51720610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96203" y="3194198"/>
            <a:ext cx="1400364" cy="15789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279120-7A02-D84D-9640-17F53908D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33067" y="5114711"/>
            <a:ext cx="1567581" cy="12961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7115F60-D0B0-8C4E-83A2-E1A32BC93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296203" y="5078621"/>
            <a:ext cx="1799796" cy="15460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5AF9DA-4258-A04E-83B3-CB36B13E2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809501" y="2954539"/>
            <a:ext cx="2091147" cy="20582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5EED269-EE4F-C24F-BD30-3B714236C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04501" y="5231718"/>
            <a:ext cx="1340236" cy="12398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48C8837-1352-EC44-A6B9-F086B7EBB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837000" y="4294986"/>
            <a:ext cx="1034039" cy="71780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064F0ED-D1BE-3945-84AD-352E3EEF3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43040" y="5231718"/>
            <a:ext cx="1124393" cy="12800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CD7DC60-AD81-1D47-80DC-4A8FE829D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65237" y="2906345"/>
            <a:ext cx="2404393" cy="15460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07194C6-CEBA-3C4C-9C63-950A5781B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1457" y="3375482"/>
            <a:ext cx="3155837" cy="2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7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dirty="0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/>
              <a:t>29/12/19:</a:t>
            </a:r>
            <a:r>
              <a:rPr lang="fr-FR" dirty="0"/>
              <a:t> 20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testing</a:t>
            </a:r>
            <a:r>
              <a:rPr lang="fr-FR" dirty="0"/>
              <a:t> frame size, camera </a:t>
            </a:r>
            <a:r>
              <a:rPr lang="fr-FR" dirty="0" err="1"/>
              <a:t>stitching</a:t>
            </a:r>
            <a:r>
              <a:rPr lang="fr-FR" dirty="0"/>
              <a:t> distances, camera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b="1" u="sng" dirty="0"/>
              <a:t>05/01/20:</a:t>
            </a:r>
            <a:r>
              <a:rPr lang="fr-FR" dirty="0"/>
              <a:t>  4 </a:t>
            </a:r>
            <a:r>
              <a:rPr lang="fr-FR" dirty="0" err="1"/>
              <a:t>experiments</a:t>
            </a:r>
            <a:r>
              <a:rPr lang="fr-FR" dirty="0"/>
              <a:t> at 10 FPS, </a:t>
            </a:r>
            <a:r>
              <a:rPr lang="fr-FR" dirty="0" err="1"/>
              <a:t>near</a:t>
            </a:r>
            <a:r>
              <a:rPr lang="fr-FR" dirty="0"/>
              <a:t> </a:t>
            </a:r>
            <a:r>
              <a:rPr lang="fr-FR" dirty="0" err="1"/>
              <a:t>stitching</a:t>
            </a:r>
            <a:r>
              <a:rPr lang="fr-FR" dirty="0"/>
              <a:t> setting, double </a:t>
            </a:r>
            <a:r>
              <a:rPr lang="fr-FR" dirty="0" err="1"/>
              <a:t>circled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at 1000px and 2000px for FOV and SIMPLE_RADIAL_FISHEYE camera </a:t>
            </a:r>
            <a:r>
              <a:rPr lang="fr-FR" dirty="0" err="1"/>
              <a:t>models</a:t>
            </a:r>
            <a:r>
              <a:rPr lang="fr-FR" dirty="0"/>
              <a:t>.</a:t>
            </a:r>
          </a:p>
          <a:p>
            <a:r>
              <a:rPr lang="fr-FR" b="1" u="sng" dirty="0"/>
              <a:t>10/01/20:</a:t>
            </a:r>
            <a:r>
              <a:rPr lang="fr-FR" dirty="0"/>
              <a:t> 10 </a:t>
            </a:r>
            <a:r>
              <a:rPr lang="fr-FR" dirty="0" err="1"/>
              <a:t>experiments</a:t>
            </a:r>
            <a:r>
              <a:rPr lang="fr-FR" dirty="0"/>
              <a:t>: 5 at 10 FPS and 5 at 20 FPS over the 5 camera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previously</a:t>
            </a:r>
            <a:r>
              <a:rPr lang="fr-FR" dirty="0"/>
              <a:t>. 1 extra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conducted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buildots’s</a:t>
            </a:r>
            <a:r>
              <a:rPr lang="fr-FR" dirty="0"/>
              <a:t> extraction and calibration script (30 FPS and 1000X504px frames)</a:t>
            </a:r>
          </a:p>
          <a:p>
            <a:r>
              <a:rPr lang="fr-FR" b="1" u="sng" dirty="0"/>
              <a:t>13/01/20: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buildots</a:t>
            </a:r>
            <a:r>
              <a:rPr lang="fr-FR" dirty="0"/>
              <a:t> calibration, 3 </a:t>
            </a:r>
            <a:r>
              <a:rPr lang="fr-FR" dirty="0" err="1"/>
              <a:t>experiments</a:t>
            </a:r>
            <a:r>
              <a:rPr lang="fr-FR" dirty="0"/>
              <a:t> at 1000 px frames for 3 camera </a:t>
            </a:r>
            <a:r>
              <a:rPr lang="fr-FR" dirty="0" err="1"/>
              <a:t>models</a:t>
            </a:r>
            <a:r>
              <a:rPr lang="fr-FR" dirty="0"/>
              <a:t>. 3 </a:t>
            </a:r>
            <a:r>
              <a:rPr lang="fr-FR" dirty="0" err="1"/>
              <a:t>experiments</a:t>
            </a:r>
            <a:r>
              <a:rPr lang="fr-FR" dirty="0"/>
              <a:t> at 2000px frames for the </a:t>
            </a:r>
            <a:r>
              <a:rPr lang="fr-FR" dirty="0" err="1"/>
              <a:t>same</a:t>
            </a:r>
            <a:r>
              <a:rPr lang="fr-FR" dirty="0"/>
              <a:t> 3 camera </a:t>
            </a:r>
            <a:r>
              <a:rPr lang="fr-FR" dirty="0" err="1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4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BCD8D-FF84-0D4E-A64A-9F52AD8BCE89}"/>
              </a:ext>
            </a:extLst>
          </p:cNvPr>
          <p:cNvSpPr txBox="1">
            <a:spLocks/>
          </p:cNvSpPr>
          <p:nvPr/>
        </p:nvSpPr>
        <p:spPr>
          <a:xfrm>
            <a:off x="6008068" y="978993"/>
            <a:ext cx="5365218" cy="49000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/>
            <a:endParaRPr lang="en-US" dirty="0"/>
          </a:p>
          <a:p>
            <a:r>
              <a:rPr lang="en-US" dirty="0"/>
              <a:t>  None of the 6 experiments are a success</a:t>
            </a:r>
          </a:p>
          <a:p>
            <a:r>
              <a:rPr lang="en-US" dirty="0"/>
              <a:t>  </a:t>
            </a:r>
            <a:r>
              <a:rPr lang="en-US" dirty="0" err="1"/>
              <a:t>Buildots’s</a:t>
            </a:r>
            <a:r>
              <a:rPr lang="en-US" dirty="0"/>
              <a:t> calibration script is not suited for     	frame of width ≠ 1000px </a:t>
            </a:r>
          </a:p>
          <a:p>
            <a:pPr marL="0" indent="0">
              <a:buNone/>
            </a:pPr>
            <a:endParaRPr lang="en-US" dirty="0"/>
          </a:p>
          <a:p>
            <a:pPr marL="1257300" lvl="3" indent="0"/>
            <a:endParaRPr lang="en-US" dirty="0"/>
          </a:p>
          <a:p>
            <a:pPr marL="0" indent="0">
              <a:buNone/>
            </a:pPr>
            <a:r>
              <a:rPr lang="en-US" dirty="0"/>
              <a:t>		 </a:t>
            </a: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70513B-0411-9C41-A83D-3087C32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67" y="4175391"/>
            <a:ext cx="5365218" cy="26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2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3AFD31-9710-584D-9021-D7078585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explore </a:t>
            </a:r>
            <a:r>
              <a:rPr lang="fr-FR" dirty="0" err="1"/>
              <a:t>next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23F2E8-8027-4C46-9080-A04A93F94B44}"/>
              </a:ext>
            </a:extLst>
          </p:cNvPr>
          <p:cNvSpPr txBox="1">
            <a:spLocks/>
          </p:cNvSpPr>
          <p:nvPr/>
        </p:nvSpPr>
        <p:spPr>
          <a:xfrm>
            <a:off x="189186" y="2469931"/>
            <a:ext cx="11184100" cy="340907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could not reach an accurate sparse model from </a:t>
            </a:r>
            <a:r>
              <a:rPr lang="en-US" dirty="0" err="1"/>
              <a:t>Colmap</a:t>
            </a:r>
            <a:r>
              <a:rPr lang="en-US" dirty="0"/>
              <a:t> with any of the method used so far for the following reasons: </a:t>
            </a:r>
          </a:p>
          <a:p>
            <a:pPr lvl="3"/>
            <a:r>
              <a:rPr lang="en-US" dirty="0"/>
              <a:t>Lack of texture in part of the dataset (white walls, white board,…) </a:t>
            </a:r>
          </a:p>
          <a:p>
            <a:pPr lvl="3"/>
            <a:r>
              <a:rPr lang="en-US" dirty="0"/>
              <a:t>Not enough feature points were detected by the feature extraction in </a:t>
            </a:r>
            <a:r>
              <a:rPr lang="en-US" dirty="0" err="1"/>
              <a:t>Colmap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Ideas to explore:</a:t>
            </a:r>
          </a:p>
          <a:p>
            <a:pPr lvl="3"/>
            <a:r>
              <a:rPr lang="en-US" dirty="0"/>
              <a:t>Garmin VIRB 360 has a raw data mode, recording with a 5K resolution (instead of 4K for the regular 360° recording) and not stitching the frames. This would help </a:t>
            </a:r>
            <a:r>
              <a:rPr lang="en-US" dirty="0" err="1"/>
              <a:t>Colmap</a:t>
            </a:r>
            <a:r>
              <a:rPr lang="en-US" dirty="0"/>
              <a:t> in extracting more feature points.</a:t>
            </a:r>
          </a:p>
          <a:p>
            <a:pPr lvl="3"/>
            <a:r>
              <a:rPr lang="en-US" dirty="0"/>
              <a:t>Studying in depth how </a:t>
            </a:r>
            <a:r>
              <a:rPr lang="en-US" dirty="0" err="1"/>
              <a:t>Colmap</a:t>
            </a:r>
            <a:r>
              <a:rPr lang="en-US" dirty="0"/>
              <a:t> parameters could be of help for a low textured dataset</a:t>
            </a:r>
          </a:p>
          <a:p>
            <a:pPr lvl="3"/>
            <a:r>
              <a:rPr lang="en-US" dirty="0"/>
              <a:t>After researching blogs and forums on </a:t>
            </a:r>
            <a:r>
              <a:rPr lang="en-US" dirty="0" err="1"/>
              <a:t>photogramettry</a:t>
            </a:r>
            <a:r>
              <a:rPr lang="en-US" dirty="0"/>
              <a:t>, it seems that decomposing our 360 frame into a set of several FOV equirectangular frames would perform better on </a:t>
            </a:r>
            <a:r>
              <a:rPr lang="en-US" dirty="0" err="1"/>
              <a:t>Colmap</a:t>
            </a:r>
            <a:r>
              <a:rPr lang="en-US" dirty="0"/>
              <a:t> than limiting ourselves to a single smaller calibrated frame.		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1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EC63F-C18D-EE42-B418-E091393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20/01/20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D32C66-9D12-7D48-9735-0A318F421898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Try</a:t>
            </a:r>
            <a:r>
              <a:rPr lang="fr-FR" dirty="0"/>
              <a:t> at </a:t>
            </a:r>
            <a:r>
              <a:rPr lang="fr-FR" dirty="0" err="1"/>
              <a:t>using</a:t>
            </a:r>
            <a:r>
              <a:rPr lang="fr-FR" dirty="0"/>
              <a:t> the 5k and 5.7K </a:t>
            </a:r>
            <a:r>
              <a:rPr lang="fr-FR" dirty="0" err="1"/>
              <a:t>resolution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Garmin</a:t>
            </a:r>
            <a:r>
              <a:rPr lang="fr-FR" dirty="0"/>
              <a:t> VIRB 360 (as </a:t>
            </a:r>
            <a:r>
              <a:rPr lang="fr-FR" dirty="0" err="1"/>
              <a:t>opposed</a:t>
            </a:r>
            <a:r>
              <a:rPr lang="fr-FR" dirty="0"/>
              <a:t> to 4K </a:t>
            </a:r>
            <a:r>
              <a:rPr lang="fr-FR" dirty="0" err="1"/>
              <a:t>previously</a:t>
            </a:r>
            <a:r>
              <a:rPr lang="fr-FR" dirty="0"/>
              <a:t>) </a:t>
            </a:r>
            <a:r>
              <a:rPr lang="fr-FR" dirty="0" err="1"/>
              <a:t>so</a:t>
            </a:r>
            <a:r>
              <a:rPr lang="fr-FR" dirty="0"/>
              <a:t> as to </a:t>
            </a:r>
            <a:r>
              <a:rPr lang="fr-FR" dirty="0" err="1"/>
              <a:t>possibly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the </a:t>
            </a:r>
            <a:r>
              <a:rPr lang="fr-FR" dirty="0" err="1"/>
              <a:t>amount</a:t>
            </a:r>
            <a:r>
              <a:rPr lang="fr-FR" dirty="0"/>
              <a:t> of </a:t>
            </a:r>
            <a:r>
              <a:rPr lang="fr-FR" dirty="0" err="1"/>
              <a:t>feature</a:t>
            </a:r>
            <a:r>
              <a:rPr lang="fr-FR" dirty="0"/>
              <a:t> points </a:t>
            </a:r>
            <a:r>
              <a:rPr lang="fr-FR" dirty="0" err="1"/>
              <a:t>detected</a:t>
            </a:r>
            <a:r>
              <a:rPr lang="fr-FR" dirty="0"/>
              <a:t> by </a:t>
            </a:r>
            <a:r>
              <a:rPr lang="fr-FR" dirty="0" err="1"/>
              <a:t>Colmap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Best 4 Camera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: SIMPLE_RADIAL_FISHEYE, RADIAL_FISHEYE, RADIAL, FOV</a:t>
            </a:r>
          </a:p>
          <a:p>
            <a:endParaRPr lang="fr-FR" dirty="0"/>
          </a:p>
          <a:p>
            <a:r>
              <a:rPr lang="fr-FR" dirty="0"/>
              <a:t>10/20 FPS </a:t>
            </a:r>
            <a:r>
              <a:rPr lang="fr-FR" dirty="0" err="1"/>
              <a:t>comparison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187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GENERALS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4K </a:t>
            </a:r>
            <a:r>
              <a:rPr lang="fr-FR" dirty="0" err="1"/>
              <a:t>recording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performed</a:t>
            </a:r>
            <a:r>
              <a:rPr lang="fr-FR" dirty="0"/>
              <a:t>, the camera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stitching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front and back image to </a:t>
            </a:r>
            <a:r>
              <a:rPr lang="fr-FR" dirty="0" err="1"/>
              <a:t>give</a:t>
            </a:r>
            <a:r>
              <a:rPr lang="fr-FR" dirty="0"/>
              <a:t> an output </a:t>
            </a:r>
            <a:r>
              <a:rPr lang="fr-FR" dirty="0" err="1"/>
              <a:t>video</a:t>
            </a:r>
            <a:r>
              <a:rPr lang="fr-FR" dirty="0"/>
              <a:t> of 2880x2880[px] out of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 center of 1100x500[px] in </a:t>
            </a:r>
            <a:r>
              <a:rPr lang="fr-FR" dirty="0" err="1"/>
              <a:t>order</a:t>
            </a:r>
            <a:r>
              <a:rPr lang="fr-FR" dirty="0"/>
              <a:t> to compare </a:t>
            </a:r>
            <a:r>
              <a:rPr lang="fr-FR" dirty="0" err="1"/>
              <a:t>with</a:t>
            </a:r>
            <a:r>
              <a:rPr lang="fr-FR" dirty="0"/>
              <a:t> the 5K</a:t>
            </a:r>
          </a:p>
          <a:p>
            <a:r>
              <a:rPr lang="fr-FR" dirty="0"/>
              <a:t>5K records </a:t>
            </a:r>
            <a:r>
              <a:rPr lang="fr-FR" dirty="0" err="1"/>
              <a:t>separately</a:t>
            </a:r>
            <a:r>
              <a:rPr lang="fr-FR" dirty="0"/>
              <a:t> 2 </a:t>
            </a:r>
            <a:r>
              <a:rPr lang="fr-FR" dirty="0" err="1"/>
              <a:t>video</a:t>
            </a:r>
            <a:r>
              <a:rPr lang="fr-FR" dirty="0"/>
              <a:t> (front/back) </a:t>
            </a:r>
            <a:r>
              <a:rPr lang="fr-FR" dirty="0" err="1"/>
              <a:t>each</a:t>
            </a:r>
            <a:r>
              <a:rPr lang="fr-FR" dirty="0"/>
              <a:t> of 2160x2160[px] </a:t>
            </a:r>
            <a:r>
              <a:rPr lang="fr-FR" dirty="0" err="1"/>
              <a:t>with</a:t>
            </a:r>
            <a:r>
              <a:rPr lang="fr-FR" dirty="0"/>
              <a:t> a 201.8° FOV</a:t>
            </a:r>
          </a:p>
          <a:p>
            <a:r>
              <a:rPr lang="fr-FR" dirty="0"/>
              <a:t>5.7K* records </a:t>
            </a:r>
            <a:r>
              <a:rPr lang="fr-FR" dirty="0" err="1"/>
              <a:t>separately</a:t>
            </a:r>
            <a:r>
              <a:rPr lang="fr-FR" dirty="0"/>
              <a:t> 2 </a:t>
            </a:r>
            <a:r>
              <a:rPr lang="fr-FR" dirty="0" err="1"/>
              <a:t>video</a:t>
            </a:r>
            <a:r>
              <a:rPr lang="fr-FR" dirty="0"/>
              <a:t> (front/back) </a:t>
            </a:r>
            <a:r>
              <a:rPr lang="fr-FR" dirty="0" err="1"/>
              <a:t>each</a:t>
            </a:r>
            <a:r>
              <a:rPr lang="fr-FR" dirty="0"/>
              <a:t> of 2880x2880[px] </a:t>
            </a:r>
            <a:r>
              <a:rPr lang="fr-FR" dirty="0" err="1"/>
              <a:t>with</a:t>
            </a:r>
            <a:r>
              <a:rPr lang="fr-FR" dirty="0"/>
              <a:t> a 201.8° FOV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200" dirty="0"/>
              <a:t>       *5.7K </a:t>
            </a:r>
            <a:r>
              <a:rPr lang="fr-FR" sz="1200" dirty="0" err="1"/>
              <a:t>recording</a:t>
            </a:r>
            <a:r>
              <a:rPr lang="fr-FR" sz="1200" dirty="0"/>
              <a:t> </a:t>
            </a:r>
            <a:r>
              <a:rPr lang="fr-FR" sz="1200" dirty="0" err="1"/>
              <a:t>can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activated</a:t>
            </a:r>
            <a:r>
              <a:rPr lang="fr-FR" sz="1200" dirty="0"/>
              <a:t> </a:t>
            </a:r>
            <a:r>
              <a:rPr lang="fr-FR" sz="1200" dirty="0" err="1"/>
              <a:t>through</a:t>
            </a:r>
            <a:r>
              <a:rPr lang="fr-FR" sz="1200" dirty="0"/>
              <a:t> the </a:t>
            </a:r>
            <a:r>
              <a:rPr lang="fr-FR" sz="1200" dirty="0" err="1"/>
              <a:t>Garmin</a:t>
            </a:r>
            <a:r>
              <a:rPr lang="fr-FR" sz="1200" dirty="0"/>
              <a:t> VIRB mobile </a:t>
            </a:r>
            <a:r>
              <a:rPr lang="fr-FR" sz="1200" dirty="0" err="1"/>
              <a:t>app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048209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4"/>
          <a:ext cx="11232424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37" y="3429000"/>
            <a:ext cx="2205361" cy="21215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57" y="3184639"/>
            <a:ext cx="2205362" cy="27142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609" y="3184639"/>
            <a:ext cx="2447419" cy="271429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02" y="3184639"/>
            <a:ext cx="2392694" cy="27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7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5.7K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4"/>
          <a:ext cx="11232424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 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8C83D08-B50E-2E4E-B07E-DE7D6CC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308" y="3279287"/>
            <a:ext cx="2557514" cy="23256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8ADE19-E42E-9E4F-B46D-033478AE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66" y="3279287"/>
            <a:ext cx="2434886" cy="24484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10FA03-1CB3-1045-93E2-1ED7E47A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443" y="3279286"/>
            <a:ext cx="2498092" cy="24484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166632-D932-F441-9F4F-B7D3FA89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78" y="3279286"/>
            <a:ext cx="2623434" cy="23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8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20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4"/>
          <a:ext cx="11232424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A9FE9E29-8534-9B46-8B69-C5D49032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47" y="3337751"/>
            <a:ext cx="2496798" cy="22087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9D387A-7879-3E4D-833F-AECBA282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48" y="3065956"/>
            <a:ext cx="2228850" cy="25717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16D866-F75D-344A-8013-FBB7FD554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137" y="3065956"/>
            <a:ext cx="2451362" cy="27010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3DD5A1-156D-644E-AC4D-07CF1DA42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01" y="3065956"/>
            <a:ext cx="2263287" cy="28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04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20 FPS 5.7K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4"/>
          <a:ext cx="11232424" cy="43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058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111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B9C54A52-F991-8249-813B-4A9BCA14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938" y="3429000"/>
            <a:ext cx="2495550" cy="24003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230AC7-53C5-494A-898F-586A4594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55" y="3660227"/>
            <a:ext cx="2520950" cy="19240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54B8DB-C00A-F54B-BA6F-A49BC360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006" y="3667125"/>
            <a:ext cx="2647889" cy="19240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44CA17D-EACF-644F-9FCF-3B973BF4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12" y="3660227"/>
            <a:ext cx="2431553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62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D48A5-B27E-604D-9714-26E97299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COMPARISON 4K/5K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659A08-1205-F24B-84DF-283FD076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0" y="2354318"/>
            <a:ext cx="4844436" cy="37024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933F7C-B563-7D45-A52D-58532CE5ABA4}"/>
              </a:ext>
            </a:extLst>
          </p:cNvPr>
          <p:cNvSpPr txBox="1"/>
          <p:nvPr/>
        </p:nvSpPr>
        <p:spPr>
          <a:xfrm>
            <a:off x="2278796" y="6226146"/>
            <a:ext cx="46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4K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5592CF-6A84-344A-BE47-F0D975C5337C}"/>
              </a:ext>
            </a:extLst>
          </p:cNvPr>
          <p:cNvSpPr txBox="1"/>
          <p:nvPr/>
        </p:nvSpPr>
        <p:spPr>
          <a:xfrm>
            <a:off x="9262920" y="6226146"/>
            <a:ext cx="46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5K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CDA382-CEAB-604F-88D0-F0CA9E4B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124" y="2354318"/>
            <a:ext cx="4844436" cy="37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EC63F-C18D-EE42-B418-E091393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23/01/20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D32C66-9D12-7D48-9735-0A318F421898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Stabilization</a:t>
            </a:r>
            <a:r>
              <a:rPr lang="fr-FR" dirty="0"/>
              <a:t> for 5K and 5.7K </a:t>
            </a:r>
            <a:r>
              <a:rPr lang="fr-FR" dirty="0" err="1"/>
              <a:t>recordings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stabilization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by </a:t>
            </a:r>
            <a:r>
              <a:rPr lang="fr-FR" dirty="0" err="1"/>
              <a:t>Garmin</a:t>
            </a:r>
            <a:r>
              <a:rPr lang="fr-FR" dirty="0"/>
              <a:t> VIRB 360 for </a:t>
            </a:r>
            <a:r>
              <a:rPr lang="fr-FR" dirty="0" err="1"/>
              <a:t>resolution</a:t>
            </a:r>
            <a:r>
              <a:rPr lang="fr-FR" dirty="0"/>
              <a:t> </a:t>
            </a:r>
            <a:r>
              <a:rPr lang="fr-FR" dirty="0" err="1"/>
              <a:t>bigger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4K, the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 on 5K and 5.7K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performed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stabilization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image </a:t>
            </a:r>
            <a:r>
              <a:rPr lang="fr-FR" dirty="0" err="1"/>
              <a:t>stabilization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stabilization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post </a:t>
            </a:r>
            <a:r>
              <a:rPr lang="fr-FR" dirty="0" err="1"/>
              <a:t>recording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high end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editing</a:t>
            </a:r>
            <a:r>
              <a:rPr lang="fr-FR" dirty="0"/>
              <a:t> software.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G-</a:t>
            </a:r>
            <a:r>
              <a:rPr lang="fr-FR" dirty="0" err="1"/>
              <a:t>Metrix</a:t>
            </a:r>
            <a:r>
              <a:rPr lang="fr-FR" dirty="0"/>
              <a:t> </a:t>
            </a:r>
            <a:r>
              <a:rPr lang="fr-FR" dirty="0" err="1"/>
              <a:t>necessary</a:t>
            </a:r>
            <a:r>
              <a:rPr lang="fr-FR" dirty="0"/>
              <a:t> to use the </a:t>
            </a:r>
            <a:r>
              <a:rPr lang="fr-FR" dirty="0" err="1"/>
              <a:t>Garmin</a:t>
            </a:r>
            <a:r>
              <a:rPr lang="fr-FR" dirty="0"/>
              <a:t> VIRB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stabilization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92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dirty="0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/>
              <a:t>20/01/20:</a:t>
            </a:r>
            <a:r>
              <a:rPr lang="fr-FR" dirty="0"/>
              <a:t>  5K and 5.7K test for 10 and 20 FPS</a:t>
            </a:r>
          </a:p>
          <a:p>
            <a:r>
              <a:rPr lang="fr-FR" b="1" u="sng" dirty="0"/>
              <a:t>23/01/20:</a:t>
            </a:r>
            <a:r>
              <a:rPr lang="fr-FR" dirty="0"/>
              <a:t>  Frames </a:t>
            </a:r>
            <a:r>
              <a:rPr lang="fr-FR" dirty="0" err="1"/>
              <a:t>stabilization</a:t>
            </a:r>
            <a:r>
              <a:rPr lang="fr-FR" dirty="0"/>
              <a:t> for 5K and 5.7K 10FPS</a:t>
            </a:r>
          </a:p>
          <a:p>
            <a:r>
              <a:rPr lang="fr-FR" b="1" u="sng" dirty="0"/>
              <a:t>30/01/20:</a:t>
            </a:r>
            <a:r>
              <a:rPr lang="fr-FR" dirty="0"/>
              <a:t>  Frames </a:t>
            </a:r>
            <a:r>
              <a:rPr lang="fr-FR" dirty="0" err="1"/>
              <a:t>stabilization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Garmin</a:t>
            </a:r>
            <a:r>
              <a:rPr lang="fr-FR" dirty="0"/>
              <a:t> VIRB </a:t>
            </a:r>
            <a:r>
              <a:rPr lang="fr-FR" dirty="0" err="1"/>
              <a:t>edit</a:t>
            </a:r>
            <a:r>
              <a:rPr lang="fr-FR" dirty="0"/>
              <a:t>, multi-room test, 5 FPS test.</a:t>
            </a:r>
          </a:p>
        </p:txBody>
      </p:sp>
    </p:spTree>
    <p:extLst>
      <p:ext uri="{BB962C8B-B14F-4D97-AF65-F5344CB8AC3E}">
        <p14:creationId xmlns:p14="http://schemas.microsoft.com/office/powerpoint/2010/main" val="159010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299" y="2858124"/>
            <a:ext cx="1784977" cy="17171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1" y="2858124"/>
            <a:ext cx="1513488" cy="18627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11" y="2858124"/>
            <a:ext cx="1639509" cy="18182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51" y="2858124"/>
            <a:ext cx="1602849" cy="18182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443D56-EC60-9C4D-8B0C-2A2EFDDA6B05}"/>
              </a:ext>
            </a:extLst>
          </p:cNvPr>
          <p:cNvSpPr txBox="1"/>
          <p:nvPr/>
        </p:nvSpPr>
        <p:spPr>
          <a:xfrm rot="16200000">
            <a:off x="-415521" y="5476346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7" name="Image 6" descr="Une image contenant skiant&#10;&#10;Description générée automatiquement">
            <a:extLst>
              <a:ext uri="{FF2B5EF4-FFF2-40B4-BE49-F238E27FC236}">
                <a16:creationId xmlns:a16="http://schemas.microsoft.com/office/drawing/2014/main" id="{8AD25475-15E7-B644-BE59-14BDF84DF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277" y="4950371"/>
            <a:ext cx="2123019" cy="1717148"/>
          </a:xfrm>
          <a:prstGeom prst="rect">
            <a:avLst/>
          </a:prstGeom>
        </p:spPr>
      </p:pic>
      <p:pic>
        <p:nvPicPr>
          <p:cNvPr id="14" name="Image 13" descr="Une image contenant eau, homme, équitation, surf&#10;&#10;Description générée automatiquement">
            <a:extLst>
              <a:ext uri="{FF2B5EF4-FFF2-40B4-BE49-F238E27FC236}">
                <a16:creationId xmlns:a16="http://schemas.microsoft.com/office/drawing/2014/main" id="{CDBFA131-C160-3F48-9FA6-BBFC50E57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032" y="4847849"/>
            <a:ext cx="1836466" cy="1717148"/>
          </a:xfrm>
          <a:prstGeom prst="rect">
            <a:avLst/>
          </a:prstGeom>
        </p:spPr>
      </p:pic>
      <p:pic>
        <p:nvPicPr>
          <p:cNvPr id="16" name="Image 15" descr="Une image contenant extérieur, jeu, signe, eau&#10;&#10;Description générée automatiquement">
            <a:extLst>
              <a:ext uri="{FF2B5EF4-FFF2-40B4-BE49-F238E27FC236}">
                <a16:creationId xmlns:a16="http://schemas.microsoft.com/office/drawing/2014/main" id="{83C6C278-828D-1D49-AC0F-4574D30E9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453" y="4847849"/>
            <a:ext cx="1706647" cy="1819670"/>
          </a:xfrm>
          <a:prstGeom prst="rect">
            <a:avLst/>
          </a:prstGeom>
        </p:spPr>
      </p:pic>
      <p:pic>
        <p:nvPicPr>
          <p:cNvPr id="18" name="Image 17" descr="Une image contenant eau, extérieur, jeu, homme&#10;&#10;Description générée automatiquement">
            <a:extLst>
              <a:ext uri="{FF2B5EF4-FFF2-40B4-BE49-F238E27FC236}">
                <a16:creationId xmlns:a16="http://schemas.microsoft.com/office/drawing/2014/main" id="{ABBD9758-5227-6546-AC96-C6EDBE99A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9150" y="4847849"/>
            <a:ext cx="1725819" cy="18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21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5.7K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5E8C7C3-5345-D445-9155-9FAE5991AC64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8C83D08-B50E-2E4E-B07E-DE7D6CC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28" y="2820602"/>
            <a:ext cx="2059597" cy="18728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8ADE19-E42E-9E4F-B46D-033478AE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00" y="2820602"/>
            <a:ext cx="1902906" cy="19134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10FA03-1CB3-1045-93E2-1ED7E47A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07" y="2820602"/>
            <a:ext cx="1910860" cy="18728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166632-D932-F441-9F4F-B7D3FA89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5" y="2820602"/>
            <a:ext cx="2081521" cy="187286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B71037A-8C19-9144-BE13-32712CF76F9C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5" name="Image 4" descr="Une image contenant volant, cerf-volant, rouge, table&#10;&#10;Description générée automatiquement">
            <a:extLst>
              <a:ext uri="{FF2B5EF4-FFF2-40B4-BE49-F238E27FC236}">
                <a16:creationId xmlns:a16="http://schemas.microsoft.com/office/drawing/2014/main" id="{24ADE35B-C1D9-9648-A32E-99B6FCC0C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974" y="4856318"/>
            <a:ext cx="1845703" cy="1777554"/>
          </a:xfrm>
          <a:prstGeom prst="rect">
            <a:avLst/>
          </a:prstGeom>
        </p:spPr>
      </p:pic>
      <p:pic>
        <p:nvPicPr>
          <p:cNvPr id="14" name="Image 13" descr="Une image contenant graffiti&#10;&#10;Description générée automatiquement">
            <a:extLst>
              <a:ext uri="{FF2B5EF4-FFF2-40B4-BE49-F238E27FC236}">
                <a16:creationId xmlns:a16="http://schemas.microsoft.com/office/drawing/2014/main" id="{59D212BA-C28E-5F48-A6A0-C02BA8D6E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731" y="4846828"/>
            <a:ext cx="1963443" cy="1777555"/>
          </a:xfrm>
          <a:prstGeom prst="rect">
            <a:avLst/>
          </a:prstGeom>
        </p:spPr>
      </p:pic>
      <p:pic>
        <p:nvPicPr>
          <p:cNvPr id="16" name="Image 15" descr="Une image contenant extérieur, eau, air, homme&#10;&#10;Description générée automatiquement">
            <a:extLst>
              <a:ext uri="{FF2B5EF4-FFF2-40B4-BE49-F238E27FC236}">
                <a16:creationId xmlns:a16="http://schemas.microsoft.com/office/drawing/2014/main" id="{839354D1-8F7D-7647-A77B-D318C7054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8507" y="4835157"/>
            <a:ext cx="1916970" cy="1777554"/>
          </a:xfrm>
          <a:prstGeom prst="rect">
            <a:avLst/>
          </a:prstGeom>
        </p:spPr>
      </p:pic>
      <p:pic>
        <p:nvPicPr>
          <p:cNvPr id="18" name="Image 17" descr="Une image contenant extérieur, sport, jeu, basket-ball&#10;&#10;Description générée automatiquement">
            <a:extLst>
              <a:ext uri="{FF2B5EF4-FFF2-40B4-BE49-F238E27FC236}">
                <a16:creationId xmlns:a16="http://schemas.microsoft.com/office/drawing/2014/main" id="{80D34602-B6C7-8842-97A9-F20CAF7D3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856" y="4856318"/>
            <a:ext cx="1570643" cy="17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37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BCD8D-FF84-0D4E-A64A-9F52AD8BCE89}"/>
              </a:ext>
            </a:extLst>
          </p:cNvPr>
          <p:cNvSpPr txBox="1">
            <a:spLocks/>
          </p:cNvSpPr>
          <p:nvPr/>
        </p:nvSpPr>
        <p:spPr>
          <a:xfrm rot="16200000">
            <a:off x="3925261" y="-1129510"/>
            <a:ext cx="3930869" cy="109826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		 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73630D3-B084-6A48-AB3D-FDA79417D181}"/>
              </a:ext>
            </a:extLst>
          </p:cNvPr>
          <p:cNvSpPr txBox="1">
            <a:spLocks/>
          </p:cNvSpPr>
          <p:nvPr/>
        </p:nvSpPr>
        <p:spPr>
          <a:xfrm rot="16200000">
            <a:off x="4393324" y="-1439919"/>
            <a:ext cx="3520965" cy="115088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Stabilization</a:t>
            </a:r>
            <a:r>
              <a:rPr lang="fr-FR" dirty="0"/>
              <a:t> has </a:t>
            </a:r>
            <a:r>
              <a:rPr lang="fr-FR" dirty="0" err="1"/>
              <a:t>modified</a:t>
            </a:r>
            <a:r>
              <a:rPr lang="fr-FR" dirty="0"/>
              <a:t> the </a:t>
            </a:r>
            <a:r>
              <a:rPr lang="fr-FR" dirty="0" err="1"/>
              <a:t>video</a:t>
            </a:r>
            <a:r>
              <a:rPr lang="fr-FR" dirty="0"/>
              <a:t> in </a:t>
            </a:r>
            <a:r>
              <a:rPr lang="fr-FR" dirty="0" err="1"/>
              <a:t>both</a:t>
            </a:r>
            <a:r>
              <a:rPr lang="fr-FR" dirty="0"/>
              <a:t> frame size and FPS.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	NEXT: </a:t>
            </a:r>
            <a:br>
              <a:rPr lang="fr-FR" dirty="0"/>
            </a:br>
            <a:endParaRPr lang="fr-FR" dirty="0"/>
          </a:p>
          <a:p>
            <a:r>
              <a:rPr lang="fr-FR" dirty="0"/>
              <a:t>Test the </a:t>
            </a:r>
            <a:r>
              <a:rPr lang="fr-FR" dirty="0" err="1"/>
              <a:t>Garmin</a:t>
            </a:r>
            <a:r>
              <a:rPr lang="fr-FR" dirty="0"/>
              <a:t> VIRB </a:t>
            </a:r>
            <a:r>
              <a:rPr lang="fr-FR" dirty="0" err="1"/>
              <a:t>edit</a:t>
            </a:r>
            <a:r>
              <a:rPr lang="fr-FR" dirty="0"/>
              <a:t> for </a:t>
            </a:r>
            <a:r>
              <a:rPr lang="fr-FR" dirty="0" err="1"/>
              <a:t>stabilization</a:t>
            </a:r>
            <a:r>
              <a:rPr lang="fr-FR" dirty="0"/>
              <a:t>, as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made </a:t>
            </a:r>
            <a:r>
              <a:rPr lang="fr-FR" dirty="0" err="1"/>
              <a:t>specificaly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camera </a:t>
            </a:r>
            <a:br>
              <a:rPr lang="fr-FR" dirty="0"/>
            </a:br>
            <a:endParaRPr lang="fr-FR" dirty="0"/>
          </a:p>
          <a:p>
            <a:r>
              <a:rPr lang="fr-FR" dirty="0"/>
              <a:t>Multiple room test</a:t>
            </a:r>
            <a:br>
              <a:rPr lang="fr-FR" dirty="0"/>
            </a:br>
            <a:endParaRPr lang="fr-FR" dirty="0"/>
          </a:p>
          <a:p>
            <a:r>
              <a:rPr lang="fr-FR" dirty="0" err="1"/>
              <a:t>Lowering</a:t>
            </a:r>
            <a:r>
              <a:rPr lang="fr-FR" dirty="0"/>
              <a:t> to 0-10 FPS test</a:t>
            </a:r>
          </a:p>
        </p:txBody>
      </p:sp>
    </p:spTree>
    <p:extLst>
      <p:ext uri="{BB962C8B-B14F-4D97-AF65-F5344CB8AC3E}">
        <p14:creationId xmlns:p14="http://schemas.microsoft.com/office/powerpoint/2010/main" val="3499501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EC63F-C18D-EE42-B418-E091393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30/01/20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D32C66-9D12-7D48-9735-0A318F421898}"/>
              </a:ext>
            </a:extLst>
          </p:cNvPr>
          <p:cNvSpPr txBox="1">
            <a:spLocks/>
          </p:cNvSpPr>
          <p:nvPr/>
        </p:nvSpPr>
        <p:spPr>
          <a:xfrm>
            <a:off x="262759" y="2663722"/>
            <a:ext cx="11101815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Stabilization</a:t>
            </a:r>
            <a:r>
              <a:rPr lang="fr-FR" dirty="0"/>
              <a:t> for 5K and 5.7K </a:t>
            </a:r>
            <a:r>
              <a:rPr lang="fr-FR" dirty="0" err="1"/>
              <a:t>recordings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Garmin</a:t>
            </a:r>
            <a:r>
              <a:rPr lang="fr-FR" dirty="0"/>
              <a:t> VIRB Edit </a:t>
            </a:r>
            <a:r>
              <a:rPr lang="fr-FR" dirty="0" err="1"/>
              <a:t>app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Multi-room test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5 FPS test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851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EDDAE-C956-DF43-BF1F-4F7AD4A1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2" y="3141030"/>
            <a:ext cx="4382521" cy="575939"/>
          </a:xfrm>
        </p:spPr>
        <p:txBody>
          <a:bodyPr/>
          <a:lstStyle/>
          <a:p>
            <a:r>
              <a:rPr lang="fr-IL" dirty="0"/>
              <a:t>STABILIZATION TESTS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D0785-3427-4A4A-83F9-70C2EC7EAB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5999" y="2286000"/>
            <a:ext cx="5153131" cy="2622331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 err="1">
                <a:solidFill>
                  <a:prstClr val="white"/>
                </a:solidFill>
              </a:rPr>
              <a:t>Connecting</a:t>
            </a:r>
            <a:r>
              <a:rPr lang="fr-FR" dirty="0">
                <a:solidFill>
                  <a:prstClr val="white"/>
                </a:solidFill>
              </a:rPr>
              <a:t> the camera </a:t>
            </a:r>
            <a:r>
              <a:rPr lang="fr-FR" dirty="0" err="1">
                <a:solidFill>
                  <a:prstClr val="white"/>
                </a:solidFill>
              </a:rPr>
              <a:t>directly</a:t>
            </a:r>
            <a:r>
              <a:rPr lang="fr-FR" dirty="0">
                <a:solidFill>
                  <a:prstClr val="white"/>
                </a:solidFill>
              </a:rPr>
              <a:t> to the </a:t>
            </a:r>
            <a:r>
              <a:rPr lang="fr-FR" dirty="0" err="1">
                <a:solidFill>
                  <a:prstClr val="white"/>
                </a:solidFill>
              </a:rPr>
              <a:t>Garmin</a:t>
            </a:r>
            <a:r>
              <a:rPr lang="fr-FR" dirty="0">
                <a:solidFill>
                  <a:prstClr val="white"/>
                </a:solidFill>
              </a:rPr>
              <a:t> VIRB </a:t>
            </a:r>
            <a:r>
              <a:rPr lang="fr-FR" dirty="0" err="1">
                <a:solidFill>
                  <a:prstClr val="white"/>
                </a:solidFill>
              </a:rPr>
              <a:t>edit</a:t>
            </a:r>
            <a:r>
              <a:rPr lang="fr-FR" dirty="0">
                <a:solidFill>
                  <a:prstClr val="white"/>
                </a:solidFill>
              </a:rPr>
              <a:t> software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 err="1">
                <a:solidFill>
                  <a:prstClr val="white"/>
                </a:solidFill>
              </a:rPr>
              <a:t>Garmin</a:t>
            </a:r>
            <a:r>
              <a:rPr lang="fr-FR" dirty="0">
                <a:solidFill>
                  <a:prstClr val="white"/>
                </a:solidFill>
              </a:rPr>
              <a:t> VIRB </a:t>
            </a:r>
            <a:r>
              <a:rPr lang="fr-FR" dirty="0" err="1">
                <a:solidFill>
                  <a:prstClr val="white"/>
                </a:solidFill>
              </a:rPr>
              <a:t>stabilization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only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available</a:t>
            </a:r>
            <a:r>
              <a:rPr lang="fr-FR" dirty="0">
                <a:solidFill>
                  <a:prstClr val="white"/>
                </a:solidFill>
              </a:rPr>
              <a:t> if G-</a:t>
            </a:r>
            <a:r>
              <a:rPr lang="fr-FR" dirty="0" err="1">
                <a:solidFill>
                  <a:prstClr val="white"/>
                </a:solidFill>
              </a:rPr>
              <a:t>metrix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available</a:t>
            </a:r>
            <a:r>
              <a:rPr lang="fr-FR" dirty="0">
                <a:solidFill>
                  <a:prstClr val="white"/>
                </a:solidFill>
              </a:rPr>
              <a:t>.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Tests at 10FPS for the </a:t>
            </a:r>
            <a:r>
              <a:rPr lang="fr-FR" dirty="0" err="1">
                <a:solidFill>
                  <a:prstClr val="white"/>
                </a:solidFill>
              </a:rPr>
              <a:t>Colmap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spherical</a:t>
            </a:r>
            <a:r>
              <a:rPr lang="fr-FR" dirty="0">
                <a:solidFill>
                  <a:prstClr val="white"/>
                </a:solidFill>
              </a:rPr>
              <a:t> camera </a:t>
            </a:r>
            <a:r>
              <a:rPr lang="fr-FR" dirty="0" err="1">
                <a:solidFill>
                  <a:prstClr val="white"/>
                </a:solidFill>
              </a:rPr>
              <a:t>models</a:t>
            </a:r>
            <a:endParaRPr lang="fr-FR" dirty="0">
              <a:solidFill>
                <a:prstClr val="white"/>
              </a:solidFill>
            </a:endParaRP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Single room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endParaRPr lang="fr-FR" dirty="0">
              <a:solidFill>
                <a:prstClr val="white"/>
              </a:solidFill>
            </a:endParaRPr>
          </a:p>
          <a:p>
            <a:pPr lvl="0">
              <a:buClr>
                <a:srgbClr val="00C6BB"/>
              </a:buClr>
            </a:pPr>
            <a:r>
              <a:rPr lang="fr-FR" dirty="0">
                <a:solidFill>
                  <a:prstClr val="white"/>
                </a:solidFill>
              </a:rPr>
              <a:t>Caution: </a:t>
            </a:r>
            <a:r>
              <a:rPr lang="fr-FR" dirty="0" err="1">
                <a:solidFill>
                  <a:prstClr val="white"/>
                </a:solidFill>
              </a:rPr>
              <a:t>Garmin</a:t>
            </a:r>
            <a:r>
              <a:rPr lang="fr-FR" dirty="0">
                <a:solidFill>
                  <a:prstClr val="white"/>
                </a:solidFill>
              </a:rPr>
              <a:t> VIRB </a:t>
            </a:r>
            <a:r>
              <a:rPr lang="fr-FR" dirty="0" err="1">
                <a:solidFill>
                  <a:prstClr val="white"/>
                </a:solidFill>
              </a:rPr>
              <a:t>edit</a:t>
            </a:r>
            <a:r>
              <a:rPr lang="fr-FR" dirty="0">
                <a:solidFill>
                  <a:prstClr val="white"/>
                </a:solidFill>
              </a:rPr>
              <a:t> has </a:t>
            </a:r>
            <a:r>
              <a:rPr lang="fr-FR" dirty="0" err="1">
                <a:solidFill>
                  <a:prstClr val="white"/>
                </a:solidFill>
              </a:rPr>
              <a:t>stitched</a:t>
            </a:r>
            <a:r>
              <a:rPr lang="fr-FR" dirty="0">
                <a:solidFill>
                  <a:prstClr val="white"/>
                </a:solidFill>
              </a:rPr>
              <a:t> back and front camera in </a:t>
            </a:r>
            <a:r>
              <a:rPr lang="fr-FR" dirty="0" err="1">
                <a:solidFill>
                  <a:prstClr val="white"/>
                </a:solidFill>
              </a:rPr>
              <a:t>order</a:t>
            </a:r>
            <a:r>
              <a:rPr lang="fr-FR" dirty="0">
                <a:solidFill>
                  <a:prstClr val="white"/>
                </a:solidFill>
              </a:rPr>
              <a:t> to </a:t>
            </a:r>
            <a:r>
              <a:rPr lang="fr-FR" dirty="0" err="1">
                <a:solidFill>
                  <a:prstClr val="white"/>
                </a:solidFill>
              </a:rPr>
              <a:t>stabilize</a:t>
            </a:r>
            <a:r>
              <a:rPr lang="fr-FR" dirty="0">
                <a:solidFill>
                  <a:prstClr val="white"/>
                </a:solidFill>
              </a:rPr>
              <a:t> the frames. </a:t>
            </a:r>
            <a:r>
              <a:rPr lang="fr-FR" dirty="0" err="1">
                <a:solidFill>
                  <a:prstClr val="white"/>
                </a:solidFill>
              </a:rPr>
              <a:t>Need</a:t>
            </a:r>
            <a:r>
              <a:rPr lang="fr-FR" dirty="0">
                <a:solidFill>
                  <a:prstClr val="white"/>
                </a:solidFill>
              </a:rPr>
              <a:t> to </a:t>
            </a:r>
            <a:r>
              <a:rPr lang="fr-FR" dirty="0" err="1">
                <a:solidFill>
                  <a:prstClr val="white"/>
                </a:solidFill>
              </a:rPr>
              <a:t>take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this</a:t>
            </a:r>
            <a:r>
              <a:rPr lang="fr-FR" dirty="0">
                <a:solidFill>
                  <a:prstClr val="white"/>
                </a:solidFill>
              </a:rPr>
              <a:t> in </a:t>
            </a:r>
            <a:r>
              <a:rPr lang="fr-FR" dirty="0" err="1">
                <a:solidFill>
                  <a:prstClr val="white"/>
                </a:solidFill>
              </a:rPr>
              <a:t>account</a:t>
            </a:r>
            <a:r>
              <a:rPr lang="fr-FR"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333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299" y="2858124"/>
            <a:ext cx="1784977" cy="17171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1" y="2858124"/>
            <a:ext cx="1513488" cy="18627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11" y="2858124"/>
            <a:ext cx="1639509" cy="18182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51" y="2858124"/>
            <a:ext cx="1602849" cy="18182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443D56-EC60-9C4D-8B0C-2A2EFDDA6B05}"/>
              </a:ext>
            </a:extLst>
          </p:cNvPr>
          <p:cNvSpPr txBox="1"/>
          <p:nvPr/>
        </p:nvSpPr>
        <p:spPr>
          <a:xfrm rot="16200000">
            <a:off x="-415521" y="5476346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7" name="Image 6" descr="Une image contenant cerf-volant, volant, extérieur, skiant&#10;&#10;Description générée automatiquement">
            <a:extLst>
              <a:ext uri="{FF2B5EF4-FFF2-40B4-BE49-F238E27FC236}">
                <a16:creationId xmlns:a16="http://schemas.microsoft.com/office/drawing/2014/main" id="{EFA9D625-A919-BC4F-AA9F-9378576AD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299" y="4876716"/>
            <a:ext cx="1741082" cy="1717149"/>
          </a:xfrm>
          <a:prstGeom prst="rect">
            <a:avLst/>
          </a:prstGeom>
        </p:spPr>
      </p:pic>
      <p:pic>
        <p:nvPicPr>
          <p:cNvPr id="12" name="Image 11" descr="Une image contenant volant, rouge, skiant, air&#10;&#10;Description générée automatiquement">
            <a:extLst>
              <a:ext uri="{FF2B5EF4-FFF2-40B4-BE49-F238E27FC236}">
                <a16:creationId xmlns:a16="http://schemas.microsoft.com/office/drawing/2014/main" id="{25B919C2-0ECA-A24A-9B38-86686373B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993" y="4987240"/>
            <a:ext cx="1784999" cy="1534096"/>
          </a:xfrm>
          <a:prstGeom prst="rect">
            <a:avLst/>
          </a:prstGeom>
        </p:spPr>
      </p:pic>
      <p:pic>
        <p:nvPicPr>
          <p:cNvPr id="14" name="Image 13" descr="Une image contenant avion, signe&#10;&#10;Description générée automatiquement">
            <a:extLst>
              <a:ext uri="{FF2B5EF4-FFF2-40B4-BE49-F238E27FC236}">
                <a16:creationId xmlns:a16="http://schemas.microsoft.com/office/drawing/2014/main" id="{0E35D2D1-D780-794C-9B22-0BE0DCD04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6275" y="4887353"/>
            <a:ext cx="2035411" cy="1733869"/>
          </a:xfrm>
          <a:prstGeom prst="rect">
            <a:avLst/>
          </a:prstGeom>
        </p:spPr>
      </p:pic>
      <p:pic>
        <p:nvPicPr>
          <p:cNvPr id="16" name="Image 15" descr="Une image contenant volant, cerf-volant, rouge, air&#10;&#10;Description générée automatiquement">
            <a:extLst>
              <a:ext uri="{FF2B5EF4-FFF2-40B4-BE49-F238E27FC236}">
                <a16:creationId xmlns:a16="http://schemas.microsoft.com/office/drawing/2014/main" id="{DC955AF1-FCCB-DE45-AF02-B836C14DB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619" y="4849770"/>
            <a:ext cx="1801279" cy="17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9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5.7K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5E8C7C3-5345-D445-9155-9FAE5991AC64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8C83D08-B50E-2E4E-B07E-DE7D6CC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28" y="2820602"/>
            <a:ext cx="2059597" cy="18728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8ADE19-E42E-9E4F-B46D-033478AE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00" y="2820602"/>
            <a:ext cx="1902906" cy="19134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10FA03-1CB3-1045-93E2-1ED7E47A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07" y="2820602"/>
            <a:ext cx="1910860" cy="18728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166632-D932-F441-9F4F-B7D3FA89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5" y="2820602"/>
            <a:ext cx="2081521" cy="187286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B71037A-8C19-9144-BE13-32712CF76F9C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5" name="Image 4" descr="Une image contenant cerf-volant, volant, rouge, avion&#10;&#10;Description générée automatiquement">
            <a:extLst>
              <a:ext uri="{FF2B5EF4-FFF2-40B4-BE49-F238E27FC236}">
                <a16:creationId xmlns:a16="http://schemas.microsoft.com/office/drawing/2014/main" id="{F456B041-5051-6540-902D-3F257BFDC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364" y="4879254"/>
            <a:ext cx="1882923" cy="1688443"/>
          </a:xfrm>
          <a:prstGeom prst="rect">
            <a:avLst/>
          </a:prstGeom>
        </p:spPr>
      </p:pic>
      <p:pic>
        <p:nvPicPr>
          <p:cNvPr id="10" name="Image 9" descr="Une image contenant volant, cerf-volant, rouge, eau&#10;&#10;Description générée automatiquement">
            <a:extLst>
              <a:ext uri="{FF2B5EF4-FFF2-40B4-BE49-F238E27FC236}">
                <a16:creationId xmlns:a16="http://schemas.microsoft.com/office/drawing/2014/main" id="{A537E681-02CF-504C-BE4D-B27881E39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286" y="4888830"/>
            <a:ext cx="2476333" cy="1712529"/>
          </a:xfrm>
          <a:prstGeom prst="rect">
            <a:avLst/>
          </a:prstGeom>
        </p:spPr>
      </p:pic>
      <p:pic>
        <p:nvPicPr>
          <p:cNvPr id="14" name="Image 13" descr="Une image contenant homme, neige, skiant&#10;&#10;Description générée automatiquement">
            <a:extLst>
              <a:ext uri="{FF2B5EF4-FFF2-40B4-BE49-F238E27FC236}">
                <a16:creationId xmlns:a16="http://schemas.microsoft.com/office/drawing/2014/main" id="{BCC25668-AD9E-ED4D-8685-630C3798C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2096" y="5057929"/>
            <a:ext cx="2103682" cy="1331091"/>
          </a:xfrm>
          <a:prstGeom prst="rect">
            <a:avLst/>
          </a:prstGeom>
        </p:spPr>
      </p:pic>
      <p:pic>
        <p:nvPicPr>
          <p:cNvPr id="16" name="Image 15" descr="Une image contenant rouge, volant, jeu&#10;&#10;Description générée automatiquement">
            <a:extLst>
              <a:ext uri="{FF2B5EF4-FFF2-40B4-BE49-F238E27FC236}">
                <a16:creationId xmlns:a16="http://schemas.microsoft.com/office/drawing/2014/main" id="{ECC777BD-187F-274A-AC19-93237EA76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532" y="4864468"/>
            <a:ext cx="1525252" cy="16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82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0C793-5614-A640-A4FE-12D72A21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IL" dirty="0"/>
              <a:t>POSSIBLE REASON FOR FAILURE</a:t>
            </a:r>
          </a:p>
        </p:txBody>
      </p:sp>
      <p:pic>
        <p:nvPicPr>
          <p:cNvPr id="5" name="Image 4" descr="Une image contenant intérieur, cuisine, pièce, blanc&#10;&#10;Description générée automatiquement">
            <a:extLst>
              <a:ext uri="{FF2B5EF4-FFF2-40B4-BE49-F238E27FC236}">
                <a16:creationId xmlns:a16="http://schemas.microsoft.com/office/drawing/2014/main" id="{12255CFB-4052-F345-8F0B-8DFBC28EE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8" y="2294246"/>
            <a:ext cx="5583852" cy="2551024"/>
          </a:xfrm>
          <a:prstGeom prst="rect">
            <a:avLst/>
          </a:prstGeom>
        </p:spPr>
      </p:pic>
      <p:pic>
        <p:nvPicPr>
          <p:cNvPr id="7" name="Image 6" descr="Une image contenant intérieur, cuisine, table, blanc&#10;&#10;Description générée automatiquement">
            <a:extLst>
              <a:ext uri="{FF2B5EF4-FFF2-40B4-BE49-F238E27FC236}">
                <a16:creationId xmlns:a16="http://schemas.microsoft.com/office/drawing/2014/main" id="{8F62DF6C-A1B1-5647-897E-47D329AB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47" y="2294246"/>
            <a:ext cx="5605138" cy="25510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7392692-B3AD-2E45-A874-23C1740DE859}"/>
              </a:ext>
            </a:extLst>
          </p:cNvPr>
          <p:cNvSpPr txBox="1"/>
          <p:nvPr/>
        </p:nvSpPr>
        <p:spPr>
          <a:xfrm>
            <a:off x="2123090" y="5055476"/>
            <a:ext cx="15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Unstabilized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CF22B8-3DB1-3A4A-A2FC-4D4FB78AE420}"/>
              </a:ext>
            </a:extLst>
          </p:cNvPr>
          <p:cNvSpPr txBox="1"/>
          <p:nvPr/>
        </p:nvSpPr>
        <p:spPr>
          <a:xfrm>
            <a:off x="8397765" y="5055476"/>
            <a:ext cx="133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286FDE3-CC9B-3640-9B51-ABDB57EE9283}"/>
              </a:ext>
            </a:extLst>
          </p:cNvPr>
          <p:cNvSpPr txBox="1"/>
          <p:nvPr/>
        </p:nvSpPr>
        <p:spPr>
          <a:xfrm>
            <a:off x="693683" y="5457808"/>
            <a:ext cx="111830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 Experiment failed due to less details within the new frame frame, ‘zoom’ effect.</a:t>
            </a:r>
          </a:p>
          <a:p>
            <a:endParaRPr lang="fr-IL" dirty="0"/>
          </a:p>
          <a:p>
            <a:r>
              <a:rPr lang="fr-IL" sz="1600" dirty="0"/>
              <a:t>(Notice that each of the camera models have output between 6 and 14 sparse models, emphasizing the lack of features in order to understand that the recorded room was one single volume entity).</a:t>
            </a:r>
          </a:p>
        </p:txBody>
      </p:sp>
    </p:spTree>
    <p:extLst>
      <p:ext uri="{BB962C8B-B14F-4D97-AF65-F5344CB8AC3E}">
        <p14:creationId xmlns:p14="http://schemas.microsoft.com/office/powerpoint/2010/main" val="2015382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B428B-0F8E-2E42-BA7C-935C4968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IL" dirty="0"/>
              <a:t>CORRECTION : INCREASE FRAME SIZE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3546D-13C8-8843-8D70-16FAD5655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563286" cy="3638763"/>
          </a:xfrm>
        </p:spPr>
        <p:txBody>
          <a:bodyPr/>
          <a:lstStyle/>
          <a:p>
            <a:r>
              <a:rPr lang="fr-IL" dirty="0"/>
              <a:t>Stabilization with Garmin VIRB edit app only possible after stitching back and front camera =&gt; need to take in account for the stitching to ‘zoom’ in the frame.</a:t>
            </a:r>
          </a:p>
          <a:p>
            <a:r>
              <a:rPr lang="fr-IL" dirty="0"/>
              <a:t>5K crop center from </a:t>
            </a:r>
            <a:r>
              <a:rPr lang="fr-FR" dirty="0"/>
              <a:t>1100x500 to 1400x650</a:t>
            </a:r>
          </a:p>
          <a:p>
            <a:r>
              <a:rPr lang="fr-FR" dirty="0"/>
              <a:t>5.7K </a:t>
            </a:r>
            <a:r>
              <a:rPr lang="fr-FR" dirty="0" err="1"/>
              <a:t>crop</a:t>
            </a:r>
            <a:r>
              <a:rPr lang="fr-FR" dirty="0"/>
              <a:t> center </a:t>
            </a:r>
            <a:r>
              <a:rPr lang="fr-FR" dirty="0" err="1"/>
              <a:t>from</a:t>
            </a:r>
            <a:r>
              <a:rPr lang="fr-FR" dirty="0"/>
              <a:t> 1400x650 to 1600x800 </a:t>
            </a:r>
            <a:endParaRPr lang="fr-IL" dirty="0"/>
          </a:p>
        </p:txBody>
      </p:sp>
    </p:spTree>
    <p:extLst>
      <p:ext uri="{BB962C8B-B14F-4D97-AF65-F5344CB8AC3E}">
        <p14:creationId xmlns:p14="http://schemas.microsoft.com/office/powerpoint/2010/main" val="661684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CORRECTION : 10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299" y="2858124"/>
            <a:ext cx="1784977" cy="17171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1" y="2858124"/>
            <a:ext cx="1513488" cy="18627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11" y="2858124"/>
            <a:ext cx="1639509" cy="18182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51" y="2858124"/>
            <a:ext cx="1602849" cy="18182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443D56-EC60-9C4D-8B0C-2A2EFDDA6B05}"/>
              </a:ext>
            </a:extLst>
          </p:cNvPr>
          <p:cNvSpPr txBox="1"/>
          <p:nvPr/>
        </p:nvSpPr>
        <p:spPr>
          <a:xfrm rot="16200000">
            <a:off x="-415521" y="5476346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3299A1-C0EB-6C47-B02A-96409D130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239" y="4832987"/>
            <a:ext cx="1990759" cy="17171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2653418-40DC-AF41-A692-E1AA38F76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202" y="4892317"/>
            <a:ext cx="1858672" cy="17171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353002B-F9A2-B348-9EC4-A7BA52806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4885" y="4892317"/>
            <a:ext cx="2008952" cy="17171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BD7A8F4-B651-BF49-854E-439DD2B36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295" y="4892317"/>
            <a:ext cx="1990760" cy="17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1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EC63F-C18D-EE42-B418-E091393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29/12/20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08155D-AF21-7B42-9D0B-21395960C2D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4283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Extraction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dirty="0" err="1"/>
              <a:t>written</a:t>
            </a:r>
            <a:r>
              <a:rPr lang="fr-FR" dirty="0"/>
              <a:t> script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lab</a:t>
            </a:r>
            <a:endParaRPr lang="fr-FR" dirty="0"/>
          </a:p>
          <a:p>
            <a:r>
              <a:rPr lang="fr-FR" dirty="0"/>
              <a:t>Calibration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Colmap</a:t>
            </a:r>
            <a:r>
              <a:rPr lang="fr-FR" dirty="0"/>
              <a:t> over 5 camera </a:t>
            </a:r>
            <a:r>
              <a:rPr lang="fr-FR" dirty="0" err="1"/>
              <a:t>models</a:t>
            </a:r>
            <a:endParaRPr lang="fr-FR" dirty="0"/>
          </a:p>
          <a:p>
            <a:endParaRPr lang="fr-FR" dirty="0"/>
          </a:p>
          <a:p>
            <a:r>
              <a:rPr lang="fr-FR" dirty="0"/>
              <a:t>5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Near </a:t>
            </a:r>
            <a:r>
              <a:rPr lang="fr-FR" dirty="0" err="1"/>
              <a:t>stitching</a:t>
            </a:r>
            <a:endParaRPr lang="fr-FR" dirty="0"/>
          </a:p>
          <a:p>
            <a:pPr lvl="2"/>
            <a:r>
              <a:rPr lang="fr-FR" dirty="0"/>
              <a:t>1000 px </a:t>
            </a:r>
            <a:r>
              <a:rPr lang="fr-FR" dirty="0" err="1"/>
              <a:t>width</a:t>
            </a:r>
            <a:r>
              <a:rPr lang="fr-FR" dirty="0"/>
              <a:t> frames</a:t>
            </a:r>
          </a:p>
          <a:p>
            <a:pPr lvl="2"/>
            <a:r>
              <a:rPr lang="fr-FR" dirty="0"/>
              <a:t>Camera </a:t>
            </a:r>
            <a:r>
              <a:rPr lang="fr-FR" dirty="0" err="1"/>
              <a:t>models</a:t>
            </a:r>
            <a:r>
              <a:rPr lang="fr-FR" dirty="0"/>
              <a:t> : {FOV, SIMPLE_RADIAL_FISHEYE, RADIAL_FISHEYE, OPENCV_FISHEYE, THIN_PRISM_FISHEYE }</a:t>
            </a:r>
          </a:p>
          <a:p>
            <a:r>
              <a:rPr lang="fr-FR" dirty="0"/>
              <a:t>5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Near </a:t>
            </a:r>
            <a:r>
              <a:rPr lang="fr-FR" dirty="0" err="1"/>
              <a:t>stitching</a:t>
            </a:r>
            <a:endParaRPr lang="fr-FR" dirty="0"/>
          </a:p>
          <a:p>
            <a:pPr lvl="2"/>
            <a:r>
              <a:rPr lang="fr-FR" dirty="0"/>
              <a:t>2000 px </a:t>
            </a:r>
            <a:r>
              <a:rPr lang="fr-FR" dirty="0" err="1"/>
              <a:t>width</a:t>
            </a:r>
            <a:r>
              <a:rPr lang="fr-FR" dirty="0"/>
              <a:t> frames</a:t>
            </a:r>
          </a:p>
          <a:p>
            <a:pPr lvl="2"/>
            <a:r>
              <a:rPr lang="fr-FR" dirty="0"/>
              <a:t>Camera </a:t>
            </a:r>
            <a:r>
              <a:rPr lang="fr-FR" dirty="0" err="1"/>
              <a:t>models</a:t>
            </a:r>
            <a:r>
              <a:rPr lang="fr-FR" dirty="0"/>
              <a:t> : {FOV, SIMPLE_RADIAL_FISHEYE, RADIAL_FISHEYE, OPENCV_FISHEYE, THIN_PRISM_FISHEYE }</a:t>
            </a:r>
          </a:p>
        </p:txBody>
      </p:sp>
    </p:spTree>
    <p:extLst>
      <p:ext uri="{BB962C8B-B14F-4D97-AF65-F5344CB8AC3E}">
        <p14:creationId xmlns:p14="http://schemas.microsoft.com/office/powerpoint/2010/main" val="2274384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CORRECTION : 10 FPS 5.7K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5E8C7C3-5345-D445-9155-9FAE5991AC64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8C83D08-B50E-2E4E-B07E-DE7D6CC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28" y="2820602"/>
            <a:ext cx="2059597" cy="18728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8ADE19-E42E-9E4F-B46D-033478AE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00" y="2820602"/>
            <a:ext cx="1902906" cy="19134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10FA03-1CB3-1045-93E2-1ED7E47A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07" y="2820602"/>
            <a:ext cx="1910860" cy="18728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166632-D932-F441-9F4F-B7D3FA89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5" y="2820602"/>
            <a:ext cx="2081521" cy="187286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B71037A-8C19-9144-BE13-32712CF76F9C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BB704C-352B-324C-8B51-6F50A21CA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7661" y="4854840"/>
            <a:ext cx="1695661" cy="17372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FDB461-4707-424F-9D8D-840D54EDF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1047" y="4854840"/>
            <a:ext cx="2380812" cy="170816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5F44F3-D710-1944-80DC-ADE4658AC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8258" y="5140470"/>
            <a:ext cx="2204491" cy="116601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036F307-AC21-124B-BCC5-2581FAAF7E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601" y="4808665"/>
            <a:ext cx="1895068" cy="18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89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B428B-0F8E-2E42-BA7C-935C4968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IL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3546D-13C8-8843-8D70-16FAD5655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8"/>
            <a:ext cx="10563286" cy="668058"/>
          </a:xfrm>
        </p:spPr>
        <p:txBody>
          <a:bodyPr/>
          <a:lstStyle/>
          <a:p>
            <a:r>
              <a:rPr lang="fr-IL" dirty="0"/>
              <a:t>Stabilization with Garmin VIRB app seems to affect Colmap calibration.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1402D7-9F59-B342-8ED9-4104AF5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3" y="3235812"/>
            <a:ext cx="5020662" cy="22821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0A0BF67-4C7A-0645-B507-14991C70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66" y="3235812"/>
            <a:ext cx="4915332" cy="228211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83BFC18-C321-554F-ACF5-25D0CE8F23A7}"/>
              </a:ext>
            </a:extLst>
          </p:cNvPr>
          <p:cNvSpPr txBox="1"/>
          <p:nvPr/>
        </p:nvSpPr>
        <p:spPr>
          <a:xfrm>
            <a:off x="2264284" y="5575973"/>
            <a:ext cx="15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Unstabilized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E83CC9-D60D-8443-8FA4-3A0EDD0B97BA}"/>
              </a:ext>
            </a:extLst>
          </p:cNvPr>
          <p:cNvSpPr txBox="1"/>
          <p:nvPr/>
        </p:nvSpPr>
        <p:spPr>
          <a:xfrm>
            <a:off x="8437002" y="5575973"/>
            <a:ext cx="127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5B1FADDA-ED92-0147-B9B0-ED68B79B53DB}"/>
                  </a:ext>
                </a:extLst>
              </p14:cNvPr>
              <p14:cNvContentPartPr/>
              <p14:nvPr/>
            </p14:nvContentPartPr>
            <p14:xfrm>
              <a:off x="6995812" y="3039935"/>
              <a:ext cx="1928520" cy="92772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5B1FADDA-ED92-0147-B9B0-ED68B79B53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0332" y="3024815"/>
                <a:ext cx="195912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0F72217-43FD-4047-8DEE-68DA92F47F5C}"/>
                  </a:ext>
                </a:extLst>
              </p14:cNvPr>
              <p14:cNvContentPartPr/>
              <p14:nvPr/>
            </p14:nvContentPartPr>
            <p14:xfrm>
              <a:off x="1207622" y="3177770"/>
              <a:ext cx="1864800" cy="86112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0F72217-43FD-4047-8DEE-68DA92F47F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7022" y="3146810"/>
                <a:ext cx="1926000" cy="9226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DCE24131-D981-2744-833B-FCA6F892065E}"/>
              </a:ext>
            </a:extLst>
          </p:cNvPr>
          <p:cNvSpPr txBox="1">
            <a:spLocks/>
          </p:cNvSpPr>
          <p:nvPr/>
        </p:nvSpPr>
        <p:spPr>
          <a:xfrm>
            <a:off x="818712" y="6076783"/>
            <a:ext cx="10563286" cy="6680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IL" dirty="0"/>
              <a:t>Must stabilize the video without Garmin VIRB edit in order to avoid the stitching distortion</a:t>
            </a:r>
          </a:p>
        </p:txBody>
      </p:sp>
    </p:spTree>
    <p:extLst>
      <p:ext uri="{BB962C8B-B14F-4D97-AF65-F5344CB8AC3E}">
        <p14:creationId xmlns:p14="http://schemas.microsoft.com/office/powerpoint/2010/main" val="158924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EDDAE-C956-DF43-BF1F-4F7AD4A1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2" y="3141030"/>
            <a:ext cx="4382521" cy="575939"/>
          </a:xfrm>
        </p:spPr>
        <p:txBody>
          <a:bodyPr/>
          <a:lstStyle/>
          <a:p>
            <a:r>
              <a:rPr lang="fr-IL" dirty="0"/>
              <a:t>MULTI-ROOM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D0785-3427-4A4A-83F9-70C2EC7EAB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5K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10FPS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 err="1">
                <a:solidFill>
                  <a:prstClr val="white"/>
                </a:solidFill>
              </a:rPr>
              <a:t>Colmap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spherical</a:t>
            </a:r>
            <a:r>
              <a:rPr lang="fr-FR" dirty="0">
                <a:solidFill>
                  <a:prstClr val="white"/>
                </a:solidFill>
              </a:rPr>
              <a:t> camera </a:t>
            </a:r>
            <a:r>
              <a:rPr lang="fr-FR" dirty="0" err="1">
                <a:solidFill>
                  <a:prstClr val="white"/>
                </a:solidFill>
              </a:rPr>
              <a:t>models</a:t>
            </a:r>
            <a:r>
              <a:rPr lang="fr-FR" dirty="0">
                <a:solidFill>
                  <a:prstClr val="white"/>
                </a:solidFill>
              </a:rPr>
              <a:t> 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Non </a:t>
            </a:r>
            <a:r>
              <a:rPr lang="fr-FR" dirty="0" err="1">
                <a:solidFill>
                  <a:prstClr val="white"/>
                </a:solidFill>
              </a:rPr>
              <a:t>stabilized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video</a:t>
            </a:r>
            <a:endParaRPr lang="fr-IL" dirty="0"/>
          </a:p>
        </p:txBody>
      </p:sp>
    </p:spTree>
    <p:extLst>
      <p:ext uri="{BB962C8B-B14F-4D97-AF65-F5344CB8AC3E}">
        <p14:creationId xmlns:p14="http://schemas.microsoft.com/office/powerpoint/2010/main" val="51624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5K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6AFBE19-9176-8D46-9E0B-42B00E40DAE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45C6F5FD-5DCD-C548-98C2-0F3ABC1A72A6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DOUBLE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4CA029-A487-9640-BED2-62179D7BAB87}"/>
              </a:ext>
            </a:extLst>
          </p:cNvPr>
          <p:cNvSpPr txBox="1"/>
          <p:nvPr/>
        </p:nvSpPr>
        <p:spPr>
          <a:xfrm rot="16200000">
            <a:off x="-415520" y="3244334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SINGLE</a:t>
            </a:r>
          </a:p>
        </p:txBody>
      </p:sp>
      <p:pic>
        <p:nvPicPr>
          <p:cNvPr id="5" name="Image 4" descr="Une image contenant cerf-volant, volant, gens, champ&#10;&#10;Description générée automatiquement">
            <a:extLst>
              <a:ext uri="{FF2B5EF4-FFF2-40B4-BE49-F238E27FC236}">
                <a16:creationId xmlns:a16="http://schemas.microsoft.com/office/drawing/2014/main" id="{B5E427C7-A20F-8940-8CCC-F8CD3DAF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682" y="2813269"/>
            <a:ext cx="2413058" cy="1700924"/>
          </a:xfrm>
          <a:prstGeom prst="rect">
            <a:avLst/>
          </a:prstGeom>
        </p:spPr>
      </p:pic>
      <p:pic>
        <p:nvPicPr>
          <p:cNvPr id="9" name="Image 8" descr="Une image contenant extérieur, eau&#10;&#10;Description générée automatiquement">
            <a:extLst>
              <a:ext uri="{FF2B5EF4-FFF2-40B4-BE49-F238E27FC236}">
                <a16:creationId xmlns:a16="http://schemas.microsoft.com/office/drawing/2014/main" id="{EADBB7EE-3CA3-024B-B854-4B3AF635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88" y="2813269"/>
            <a:ext cx="2563712" cy="1700924"/>
          </a:xfrm>
          <a:prstGeom prst="rect">
            <a:avLst/>
          </a:prstGeom>
        </p:spPr>
      </p:pic>
      <p:pic>
        <p:nvPicPr>
          <p:cNvPr id="11" name="Image 10" descr="Une image contenant extérieur, eau&#10;&#10;Description générée automatiquement">
            <a:extLst>
              <a:ext uri="{FF2B5EF4-FFF2-40B4-BE49-F238E27FC236}">
                <a16:creationId xmlns:a16="http://schemas.microsoft.com/office/drawing/2014/main" id="{9596E2C4-EFAC-E845-B1DC-0A2E537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26" y="2813269"/>
            <a:ext cx="2240279" cy="1793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E57F7C2-DBFA-494C-8C77-1C1D5223D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24" y="2859431"/>
            <a:ext cx="2446132" cy="1700925"/>
          </a:xfrm>
          <a:prstGeom prst="rect">
            <a:avLst/>
          </a:prstGeom>
        </p:spPr>
      </p:pic>
      <p:pic>
        <p:nvPicPr>
          <p:cNvPr id="15" name="Image 14" descr="Une image contenant skiant, coloré, rouge, volant&#10;&#10;Description générée automatiquement">
            <a:extLst>
              <a:ext uri="{FF2B5EF4-FFF2-40B4-BE49-F238E27FC236}">
                <a16:creationId xmlns:a16="http://schemas.microsoft.com/office/drawing/2014/main" id="{6FA516A0-D6F6-BF49-AA36-BD573C9D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2882" y="4852707"/>
            <a:ext cx="2270657" cy="1784775"/>
          </a:xfrm>
          <a:prstGeom prst="rect">
            <a:avLst/>
          </a:prstGeom>
        </p:spPr>
      </p:pic>
      <p:pic>
        <p:nvPicPr>
          <p:cNvPr id="17" name="Image 16" descr="Une image contenant extérieur, eau, debout, champ&#10;&#10;Description générée automatiquement">
            <a:extLst>
              <a:ext uri="{FF2B5EF4-FFF2-40B4-BE49-F238E27FC236}">
                <a16:creationId xmlns:a16="http://schemas.microsoft.com/office/drawing/2014/main" id="{21E6581A-34EF-0E4E-B52E-F1B9ABEB4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215" y="4852707"/>
            <a:ext cx="2270657" cy="1787538"/>
          </a:xfrm>
          <a:prstGeom prst="rect">
            <a:avLst/>
          </a:prstGeom>
        </p:spPr>
      </p:pic>
      <p:pic>
        <p:nvPicPr>
          <p:cNvPr id="19" name="Image 18" descr="Une image contenant eau, grand, homme, air&#10;&#10;Description générée automatiquement">
            <a:extLst>
              <a:ext uri="{FF2B5EF4-FFF2-40B4-BE49-F238E27FC236}">
                <a16:creationId xmlns:a16="http://schemas.microsoft.com/office/drawing/2014/main" id="{422912A4-7BAE-524C-9892-08F4AE443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526" y="4877596"/>
            <a:ext cx="2270657" cy="1759886"/>
          </a:xfrm>
          <a:prstGeom prst="rect">
            <a:avLst/>
          </a:prstGeom>
        </p:spPr>
      </p:pic>
      <p:pic>
        <p:nvPicPr>
          <p:cNvPr id="21" name="Image 20" descr="Une image contenant eau, champ, debout, signe&#10;&#10;Description générée automatiquement">
            <a:extLst>
              <a:ext uri="{FF2B5EF4-FFF2-40B4-BE49-F238E27FC236}">
                <a16:creationId xmlns:a16="http://schemas.microsoft.com/office/drawing/2014/main" id="{1D5F8BDD-68FE-7D4A-814B-9D864D57E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19" y="4800325"/>
            <a:ext cx="2088042" cy="1816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AA6A9BB5-71BA-E146-9733-656763EB3E38}"/>
                  </a:ext>
                </a:extLst>
              </p14:cNvPr>
              <p14:cNvContentPartPr/>
              <p14:nvPr/>
            </p14:nvContentPartPr>
            <p14:xfrm>
              <a:off x="584462" y="4751690"/>
              <a:ext cx="2548440" cy="178848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AA6A9BB5-71BA-E146-9733-656763EB3E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2462" y="4607690"/>
                <a:ext cx="2692080" cy="20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2472AB94-5F04-D241-B344-E89DC18191DC}"/>
                  </a:ext>
                </a:extLst>
              </p14:cNvPr>
              <p14:cNvContentPartPr/>
              <p14:nvPr/>
            </p14:nvContentPartPr>
            <p14:xfrm>
              <a:off x="6205862" y="4792730"/>
              <a:ext cx="2603880" cy="186696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2472AB94-5F04-D241-B344-E89DC18191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222" y="4649090"/>
                <a:ext cx="2747520" cy="21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5217D4EE-5647-7C47-B9D5-58F34A2C3689}"/>
                  </a:ext>
                </a:extLst>
              </p14:cNvPr>
              <p14:cNvContentPartPr/>
              <p14:nvPr/>
            </p14:nvContentPartPr>
            <p14:xfrm>
              <a:off x="3355022" y="2752970"/>
              <a:ext cx="2702160" cy="186372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5217D4EE-5647-7C47-B9D5-58F34A2C36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382" y="2608970"/>
                <a:ext cx="2845800" cy="21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5E750C32-CA36-0140-B479-354C4908602A}"/>
                  </a:ext>
                </a:extLst>
              </p14:cNvPr>
              <p14:cNvContentPartPr/>
              <p14:nvPr/>
            </p14:nvContentPartPr>
            <p14:xfrm>
              <a:off x="3348542" y="4786970"/>
              <a:ext cx="2790720" cy="179064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5E750C32-CA36-0140-B479-354C490860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6542" y="4643330"/>
                <a:ext cx="2934360" cy="20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63C277C1-36E0-7C4A-890C-E3FF6DD6335B}"/>
                  </a:ext>
                </a:extLst>
              </p14:cNvPr>
              <p14:cNvContentPartPr/>
              <p14:nvPr/>
            </p14:nvContentPartPr>
            <p14:xfrm>
              <a:off x="541262" y="2791130"/>
              <a:ext cx="2753280" cy="171180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63C277C1-36E0-7C4A-890C-E3FF6DD633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9622" y="2647490"/>
                <a:ext cx="2896920" cy="19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633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EDDAE-C956-DF43-BF1F-4F7AD4A1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2" y="3141030"/>
            <a:ext cx="4382521" cy="575939"/>
          </a:xfrm>
        </p:spPr>
        <p:txBody>
          <a:bodyPr/>
          <a:lstStyle/>
          <a:p>
            <a:r>
              <a:rPr lang="fr-IL" dirty="0"/>
              <a:t>LOWERING FPS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D0785-3427-4A4A-83F9-70C2EC7EAB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5K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5FPS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 err="1">
                <a:solidFill>
                  <a:prstClr val="white"/>
                </a:solidFill>
              </a:rPr>
              <a:t>Colmap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spherical</a:t>
            </a:r>
            <a:r>
              <a:rPr lang="fr-FR" dirty="0">
                <a:solidFill>
                  <a:prstClr val="white"/>
                </a:solidFill>
              </a:rPr>
              <a:t> camera </a:t>
            </a:r>
            <a:r>
              <a:rPr lang="fr-FR" dirty="0" err="1">
                <a:solidFill>
                  <a:prstClr val="white"/>
                </a:solidFill>
              </a:rPr>
              <a:t>models</a:t>
            </a:r>
            <a:endParaRPr lang="fr-FR" dirty="0">
              <a:solidFill>
                <a:prstClr val="white"/>
              </a:solidFill>
            </a:endParaRP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Single room</a:t>
            </a:r>
            <a:endParaRPr lang="fr-IL" dirty="0"/>
          </a:p>
        </p:txBody>
      </p:sp>
    </p:spTree>
    <p:extLst>
      <p:ext uri="{BB962C8B-B14F-4D97-AF65-F5344CB8AC3E}">
        <p14:creationId xmlns:p14="http://schemas.microsoft.com/office/powerpoint/2010/main" val="181832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5 FPS 5K (RUNTIME  ~ 5 [minutes])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299" y="2858124"/>
            <a:ext cx="1784977" cy="17171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1" y="2785320"/>
            <a:ext cx="1513488" cy="18627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11" y="2858124"/>
            <a:ext cx="1639509" cy="18182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51" y="2858124"/>
            <a:ext cx="1602849" cy="18182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443D56-EC60-9C4D-8B0C-2A2EFDDA6B05}"/>
              </a:ext>
            </a:extLst>
          </p:cNvPr>
          <p:cNvSpPr txBox="1"/>
          <p:nvPr/>
        </p:nvSpPr>
        <p:spPr>
          <a:xfrm rot="16200000">
            <a:off x="-158065" y="3532031"/>
            <a:ext cx="90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10 FPS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4E8280-DEE6-7940-8D95-A0F4DB110D95}"/>
              </a:ext>
            </a:extLst>
          </p:cNvPr>
          <p:cNvSpPr txBox="1"/>
          <p:nvPr/>
        </p:nvSpPr>
        <p:spPr>
          <a:xfrm rot="16200000">
            <a:off x="-158067" y="5468419"/>
            <a:ext cx="90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5 FPS</a:t>
            </a:r>
          </a:p>
        </p:txBody>
      </p:sp>
      <p:pic>
        <p:nvPicPr>
          <p:cNvPr id="7" name="Image 6" descr="Une image contenant extérieur, eau, homme, debout&#10;&#10;Description générée automatiquement">
            <a:extLst>
              <a:ext uri="{FF2B5EF4-FFF2-40B4-BE49-F238E27FC236}">
                <a16:creationId xmlns:a16="http://schemas.microsoft.com/office/drawing/2014/main" id="{D15B49E4-B769-5042-BBD8-0586284E2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672" y="4880420"/>
            <a:ext cx="1664604" cy="1739511"/>
          </a:xfrm>
          <a:prstGeom prst="rect">
            <a:avLst/>
          </a:prstGeom>
        </p:spPr>
      </p:pic>
      <p:pic>
        <p:nvPicPr>
          <p:cNvPr id="13" name="Image 12" descr="Une image contenant extérieur, eau, homme&#10;&#10;Description générée automatiquement">
            <a:extLst>
              <a:ext uri="{FF2B5EF4-FFF2-40B4-BE49-F238E27FC236}">
                <a16:creationId xmlns:a16="http://schemas.microsoft.com/office/drawing/2014/main" id="{AC0915B0-A792-6140-B8DF-70FEE7E88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22" y="4798952"/>
            <a:ext cx="1434705" cy="1902446"/>
          </a:xfrm>
          <a:prstGeom prst="rect">
            <a:avLst/>
          </a:prstGeom>
        </p:spPr>
      </p:pic>
      <p:pic>
        <p:nvPicPr>
          <p:cNvPr id="15" name="Image 14" descr="Une image contenant extérieur, eau, homme, cerf-volant&#10;&#10;Description générée automatiquement">
            <a:extLst>
              <a:ext uri="{FF2B5EF4-FFF2-40B4-BE49-F238E27FC236}">
                <a16:creationId xmlns:a16="http://schemas.microsoft.com/office/drawing/2014/main" id="{E3EF8FD2-665E-8D43-A9BE-3DD7B016E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435" y="4800537"/>
            <a:ext cx="1619585" cy="1818840"/>
          </a:xfrm>
          <a:prstGeom prst="rect">
            <a:avLst/>
          </a:prstGeom>
        </p:spPr>
      </p:pic>
      <p:pic>
        <p:nvPicPr>
          <p:cNvPr id="17" name="Image 16" descr="Une image contenant extérieur, homme, eau, debout&#10;&#10;Description générée automatiquement">
            <a:extLst>
              <a:ext uri="{FF2B5EF4-FFF2-40B4-BE49-F238E27FC236}">
                <a16:creationId xmlns:a16="http://schemas.microsoft.com/office/drawing/2014/main" id="{9A8919C3-208F-F24C-BF47-CEF4B85B2E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7629" y="4870035"/>
            <a:ext cx="1370661" cy="17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BCD8D-FF84-0D4E-A64A-9F52AD8BCE89}"/>
              </a:ext>
            </a:extLst>
          </p:cNvPr>
          <p:cNvSpPr txBox="1">
            <a:spLocks/>
          </p:cNvSpPr>
          <p:nvPr/>
        </p:nvSpPr>
        <p:spPr>
          <a:xfrm rot="16200000">
            <a:off x="3925261" y="-1129510"/>
            <a:ext cx="3930869" cy="109826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		 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73630D3-B084-6A48-AB3D-FDA79417D181}"/>
              </a:ext>
            </a:extLst>
          </p:cNvPr>
          <p:cNvSpPr txBox="1">
            <a:spLocks/>
          </p:cNvSpPr>
          <p:nvPr/>
        </p:nvSpPr>
        <p:spPr>
          <a:xfrm rot="16200000">
            <a:off x="4393324" y="-1439919"/>
            <a:ext cx="3520965" cy="115088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1500F3E-B6DA-D743-B9B0-245F9233DE6B}"/>
              </a:ext>
            </a:extLst>
          </p:cNvPr>
          <p:cNvSpPr txBox="1">
            <a:spLocks/>
          </p:cNvSpPr>
          <p:nvPr/>
        </p:nvSpPr>
        <p:spPr>
          <a:xfrm>
            <a:off x="810000" y="2554012"/>
            <a:ext cx="10571997" cy="2295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C6BB"/>
              </a:buClr>
            </a:pPr>
            <a:r>
              <a:rPr lang="fr-FR" dirty="0" err="1">
                <a:solidFill>
                  <a:prstClr val="white"/>
                </a:solidFill>
              </a:rPr>
              <a:t>From</a:t>
            </a:r>
            <a:r>
              <a:rPr lang="fr-FR" dirty="0">
                <a:solidFill>
                  <a:prstClr val="white"/>
                </a:solidFill>
              </a:rPr>
              <a:t> all the </a:t>
            </a:r>
            <a:r>
              <a:rPr lang="fr-FR" dirty="0" err="1">
                <a:solidFill>
                  <a:prstClr val="white"/>
                </a:solidFill>
              </a:rPr>
              <a:t>previous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experiments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run</a:t>
            </a:r>
            <a:r>
              <a:rPr lang="fr-FR" dirty="0">
                <a:solidFill>
                  <a:prstClr val="white"/>
                </a:solidFill>
              </a:rPr>
              <a:t>, </a:t>
            </a:r>
            <a:r>
              <a:rPr lang="fr-FR" dirty="0" err="1">
                <a:solidFill>
                  <a:prstClr val="white"/>
                </a:solidFill>
              </a:rPr>
              <a:t>we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can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now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conclude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that</a:t>
            </a:r>
            <a:r>
              <a:rPr lang="fr-FR" dirty="0">
                <a:solidFill>
                  <a:prstClr val="white"/>
                </a:solidFill>
              </a:rPr>
              <a:t> the dominant </a:t>
            </a:r>
            <a:r>
              <a:rPr lang="fr-FR" dirty="0" err="1">
                <a:solidFill>
                  <a:prstClr val="white"/>
                </a:solidFill>
              </a:rPr>
              <a:t>parameters</a:t>
            </a:r>
            <a:r>
              <a:rPr lang="fr-FR" dirty="0">
                <a:solidFill>
                  <a:prstClr val="white"/>
                </a:solidFill>
              </a:rPr>
              <a:t> for </a:t>
            </a:r>
            <a:r>
              <a:rPr lang="fr-FR" dirty="0" err="1">
                <a:solidFill>
                  <a:prstClr val="white"/>
                </a:solidFill>
              </a:rPr>
              <a:t>sfm</a:t>
            </a:r>
            <a:r>
              <a:rPr lang="fr-FR" dirty="0">
                <a:solidFill>
                  <a:prstClr val="white"/>
                </a:solidFill>
              </a:rPr>
              <a:t> to </a:t>
            </a:r>
            <a:r>
              <a:rPr lang="fr-FR" dirty="0" err="1">
                <a:solidFill>
                  <a:prstClr val="white"/>
                </a:solidFill>
              </a:rPr>
              <a:t>yield</a:t>
            </a:r>
            <a:r>
              <a:rPr lang="fr-FR" dirty="0">
                <a:solidFill>
                  <a:prstClr val="white"/>
                </a:solidFill>
              </a:rPr>
              <a:t> a correct </a:t>
            </a:r>
            <a:r>
              <a:rPr lang="fr-FR" dirty="0" err="1">
                <a:solidFill>
                  <a:prstClr val="white"/>
                </a:solidFill>
              </a:rPr>
              <a:t>sparse</a:t>
            </a:r>
            <a:r>
              <a:rPr lang="fr-FR" dirty="0">
                <a:solidFill>
                  <a:prstClr val="white"/>
                </a:solidFill>
              </a:rPr>
              <a:t> model and </a:t>
            </a:r>
            <a:r>
              <a:rPr lang="fr-FR" dirty="0" err="1">
                <a:solidFill>
                  <a:prstClr val="white"/>
                </a:solidFill>
              </a:rPr>
              <a:t>estimate</a:t>
            </a:r>
            <a:r>
              <a:rPr lang="fr-FR" dirty="0">
                <a:solidFill>
                  <a:prstClr val="white"/>
                </a:solidFill>
              </a:rPr>
              <a:t> camera poses are :</a:t>
            </a:r>
          </a:p>
          <a:p>
            <a:pPr lvl="2">
              <a:buClr>
                <a:srgbClr val="00C6BB"/>
              </a:buClr>
            </a:pPr>
            <a:r>
              <a:rPr lang="fr-FR" dirty="0">
                <a:solidFill>
                  <a:prstClr val="white"/>
                </a:solidFill>
              </a:rPr>
              <a:t>Frame size </a:t>
            </a:r>
          </a:p>
          <a:p>
            <a:pPr lvl="2">
              <a:buClr>
                <a:srgbClr val="00C6BB"/>
              </a:buClr>
            </a:pPr>
            <a:r>
              <a:rPr lang="fr-FR" dirty="0">
                <a:solidFill>
                  <a:prstClr val="white"/>
                </a:solidFill>
              </a:rPr>
              <a:t>Camera model</a:t>
            </a:r>
          </a:p>
          <a:p>
            <a:pPr lvl="2">
              <a:buClr>
                <a:srgbClr val="00C6BB"/>
              </a:buClr>
            </a:pPr>
            <a:r>
              <a:rPr lang="fr-FR" dirty="0" err="1">
                <a:solidFill>
                  <a:prstClr val="white"/>
                </a:solidFill>
              </a:rPr>
              <a:t>Proper</a:t>
            </a:r>
            <a:r>
              <a:rPr lang="fr-FR" dirty="0">
                <a:solidFill>
                  <a:prstClr val="white"/>
                </a:solidFill>
              </a:rPr>
              <a:t> calibration</a:t>
            </a:r>
          </a:p>
          <a:p>
            <a:pPr lvl="2">
              <a:buClr>
                <a:srgbClr val="00C6BB"/>
              </a:buClr>
            </a:pPr>
            <a:endParaRPr lang="fr-FR" dirty="0">
              <a:solidFill>
                <a:prstClr val="white"/>
              </a:solidFill>
            </a:endParaRPr>
          </a:p>
          <a:p>
            <a:pPr>
              <a:buClr>
                <a:srgbClr val="00C6BB"/>
              </a:buClr>
            </a:pPr>
            <a:r>
              <a:rPr lang="fr-FR" dirty="0">
                <a:solidFill>
                  <a:prstClr val="white"/>
                </a:solidFill>
              </a:rPr>
              <a:t>5 FPS </a:t>
            </a:r>
            <a:r>
              <a:rPr lang="fr-FR" dirty="0" err="1">
                <a:solidFill>
                  <a:prstClr val="white"/>
                </a:solidFill>
              </a:rPr>
              <a:t>yields</a:t>
            </a:r>
            <a:r>
              <a:rPr lang="fr-FR" dirty="0">
                <a:solidFill>
                  <a:prstClr val="white"/>
                </a:solidFill>
              </a:rPr>
              <a:t> to </a:t>
            </a:r>
            <a:r>
              <a:rPr lang="fr-FR" dirty="0" err="1">
                <a:solidFill>
                  <a:prstClr val="white"/>
                </a:solidFill>
              </a:rPr>
              <a:t>similar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sparse</a:t>
            </a:r>
            <a:r>
              <a:rPr lang="fr-FR" dirty="0">
                <a:solidFill>
                  <a:prstClr val="white"/>
                </a:solidFill>
              </a:rPr>
              <a:t> model </a:t>
            </a:r>
            <a:r>
              <a:rPr lang="fr-FR" dirty="0" err="1">
                <a:solidFill>
                  <a:prstClr val="white"/>
                </a:solidFill>
              </a:rPr>
              <a:t>than</a:t>
            </a:r>
            <a:r>
              <a:rPr lang="fr-FR" dirty="0">
                <a:solidFill>
                  <a:prstClr val="white"/>
                </a:solidFill>
              </a:rPr>
              <a:t> 10 FPS, </a:t>
            </a:r>
            <a:r>
              <a:rPr lang="fr-FR" dirty="0" err="1">
                <a:solidFill>
                  <a:prstClr val="white"/>
                </a:solidFill>
              </a:rPr>
              <a:t>therfore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can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be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used</a:t>
            </a:r>
            <a:r>
              <a:rPr lang="fr-FR" dirty="0">
                <a:solidFill>
                  <a:prstClr val="white"/>
                </a:solidFill>
              </a:rPr>
              <a:t> for </a:t>
            </a:r>
            <a:r>
              <a:rPr lang="fr-FR" dirty="0" err="1">
                <a:solidFill>
                  <a:prstClr val="white"/>
                </a:solidFill>
              </a:rPr>
              <a:t>faster</a:t>
            </a:r>
            <a:r>
              <a:rPr lang="fr-FR" dirty="0">
                <a:solidFill>
                  <a:prstClr val="white"/>
                </a:solidFill>
              </a:rPr>
              <a:t> computation</a:t>
            </a:r>
          </a:p>
          <a:p>
            <a:pPr>
              <a:buClr>
                <a:srgbClr val="00C6BB"/>
              </a:buClr>
            </a:pPr>
            <a:endParaRPr lang="fr-FR" dirty="0">
              <a:solidFill>
                <a:prstClr val="white"/>
              </a:solidFill>
            </a:endParaRPr>
          </a:p>
          <a:p>
            <a:pPr>
              <a:buClr>
                <a:srgbClr val="00C6BB"/>
              </a:buClr>
            </a:pPr>
            <a:r>
              <a:rPr lang="fr-FR" dirty="0" err="1">
                <a:solidFill>
                  <a:prstClr val="white"/>
                </a:solidFill>
              </a:rPr>
              <a:t>Next</a:t>
            </a:r>
            <a:r>
              <a:rPr lang="fr-FR" dirty="0">
                <a:solidFill>
                  <a:prstClr val="white"/>
                </a:solidFill>
              </a:rPr>
              <a:t> : </a:t>
            </a:r>
            <a:r>
              <a:rPr lang="fr-FR" dirty="0" err="1">
                <a:solidFill>
                  <a:prstClr val="white"/>
                </a:solidFill>
              </a:rPr>
              <a:t>Improve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pre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process</a:t>
            </a:r>
            <a:r>
              <a:rPr lang="fr-FR" dirty="0">
                <a:solidFill>
                  <a:prstClr val="white"/>
                </a:solidFill>
              </a:rPr>
              <a:t> of data (calibration and </a:t>
            </a:r>
            <a:r>
              <a:rPr lang="fr-FR" dirty="0" err="1">
                <a:solidFill>
                  <a:prstClr val="white"/>
                </a:solidFill>
              </a:rPr>
              <a:t>stabilization</a:t>
            </a:r>
            <a:r>
              <a:rPr lang="fr-FR" dirty="0">
                <a:solidFill>
                  <a:prstClr val="white"/>
                </a:solidFill>
              </a:rPr>
              <a:t>)</a:t>
            </a:r>
          </a:p>
          <a:p>
            <a:pPr marL="914400" lvl="2" indent="0">
              <a:buClr>
                <a:srgbClr val="00C6BB"/>
              </a:buClr>
              <a:buNone/>
            </a:pPr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2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EC63F-C18D-EE42-B418-E091393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29/12/20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08155D-AF21-7B42-9D0B-21395960C2D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4283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  <a:p>
            <a:r>
              <a:rPr lang="fr-FR" dirty="0"/>
              <a:t>5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Far </a:t>
            </a:r>
            <a:r>
              <a:rPr lang="fr-FR" dirty="0" err="1"/>
              <a:t>stitching</a:t>
            </a:r>
            <a:endParaRPr lang="fr-FR" dirty="0"/>
          </a:p>
          <a:p>
            <a:pPr lvl="2"/>
            <a:r>
              <a:rPr lang="fr-FR" dirty="0"/>
              <a:t>1000 px </a:t>
            </a:r>
            <a:r>
              <a:rPr lang="fr-FR" dirty="0" err="1"/>
              <a:t>width</a:t>
            </a:r>
            <a:r>
              <a:rPr lang="fr-FR" dirty="0"/>
              <a:t> frames</a:t>
            </a:r>
          </a:p>
          <a:p>
            <a:pPr lvl="2"/>
            <a:r>
              <a:rPr lang="fr-FR" dirty="0"/>
              <a:t>Camera </a:t>
            </a:r>
            <a:r>
              <a:rPr lang="fr-FR" dirty="0" err="1"/>
              <a:t>models</a:t>
            </a:r>
            <a:r>
              <a:rPr lang="fr-FR" dirty="0"/>
              <a:t> : {FOV, SIMPLE_RADIAL_FISHEYE, RADIAL_FISHEYE, OPENCV_FISHEYE, THIN_PRISM_FISHEYE }</a:t>
            </a:r>
          </a:p>
          <a:p>
            <a:r>
              <a:rPr lang="fr-FR" dirty="0"/>
              <a:t>5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Far </a:t>
            </a:r>
            <a:r>
              <a:rPr lang="fr-FR" dirty="0" err="1"/>
              <a:t>stitching</a:t>
            </a:r>
            <a:endParaRPr lang="fr-FR" dirty="0"/>
          </a:p>
          <a:p>
            <a:pPr lvl="2"/>
            <a:r>
              <a:rPr lang="fr-FR" dirty="0"/>
              <a:t>2000 px </a:t>
            </a:r>
            <a:r>
              <a:rPr lang="fr-FR" dirty="0" err="1"/>
              <a:t>width</a:t>
            </a:r>
            <a:r>
              <a:rPr lang="fr-FR" dirty="0"/>
              <a:t> frames</a:t>
            </a:r>
          </a:p>
          <a:p>
            <a:pPr lvl="2"/>
            <a:r>
              <a:rPr lang="fr-FR" dirty="0"/>
              <a:t>Camera </a:t>
            </a:r>
            <a:r>
              <a:rPr lang="fr-FR" dirty="0" err="1"/>
              <a:t>models</a:t>
            </a:r>
            <a:r>
              <a:rPr lang="fr-FR" dirty="0"/>
              <a:t> : {FOV, SIMPLE_RADIAL_FISHEYE, RADIAL_FISHEYE, OPENCV_FISHEYE, THIN_PRISM_FISHEYE }</a:t>
            </a:r>
          </a:p>
        </p:txBody>
      </p:sp>
    </p:spTree>
    <p:extLst>
      <p:ext uri="{BB962C8B-B14F-4D97-AF65-F5344CB8AC3E}">
        <p14:creationId xmlns:p14="http://schemas.microsoft.com/office/powerpoint/2010/main" val="78272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Near, 1000px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1210D3-57FE-494C-BDCB-4518C9286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0000" y="2596055"/>
            <a:ext cx="10563285" cy="3951890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266262" y="2316479"/>
          <a:ext cx="11684000" cy="440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7829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6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THIN_PRISM_FISHEYE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058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3219934F-D386-1C43-88D6-0AD8553E4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9" y="4234056"/>
            <a:ext cx="974495" cy="11816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383F83-F3BA-744E-83E1-835B7998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27" y="5503786"/>
            <a:ext cx="1124278" cy="121629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F7EDE89-A90D-F545-840F-89AFC0F2E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62" y="4208427"/>
            <a:ext cx="1184925" cy="118169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56A9DB1-53CC-1446-8593-7FE36D4C5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6"/>
          <a:stretch/>
        </p:blipFill>
        <p:spPr>
          <a:xfrm>
            <a:off x="272882" y="5389523"/>
            <a:ext cx="1184925" cy="13104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BCDDC9D-50F5-1743-B907-21C6443D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59" y="2914627"/>
            <a:ext cx="1615869" cy="12682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6877E-2477-C14A-96CF-BB25B60CF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4897" y="3042716"/>
            <a:ext cx="723808" cy="112456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C46070B-6ECF-5A46-8E69-178E5C238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833" y="3019980"/>
            <a:ext cx="2185542" cy="220020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6168649-6632-8C47-B49E-8C85E0620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6172" y="4746488"/>
            <a:ext cx="638458" cy="74486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25D0715-ECBC-8143-B384-EDB10B6153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4503" y="2914627"/>
            <a:ext cx="1820367" cy="152014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0365D1B-E7A1-8D40-9D70-13F3292497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4503" y="4572000"/>
            <a:ext cx="1531541" cy="16303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5A634A3-2A8C-094A-8C29-6CA371B361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0216" y="5856447"/>
            <a:ext cx="1281534" cy="83578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C2A936-A2C0-C843-AF58-EF02DE7496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4320" y="4572000"/>
            <a:ext cx="1213501" cy="117716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54ADDBF-DC71-4247-BDFB-4811086A13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3932" y="2914627"/>
            <a:ext cx="2114102" cy="152014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FBEA9A9B-5D18-E341-A15D-B20E26334E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7762" y="2922834"/>
            <a:ext cx="1875873" cy="169721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AAB702E-D8BC-6143-A4CD-13B6534EE3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69141" y="4673150"/>
            <a:ext cx="1993114" cy="20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5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Near, 2000px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1210D3-57FE-494C-BDCB-4518C9286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0000" y="2596055"/>
            <a:ext cx="10563285" cy="3951890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266262" y="2316480"/>
          <a:ext cx="11684000" cy="4390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5583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2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THIN_PRISM_FISHEYE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4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767C863D-8343-E94E-A6A9-917E2E32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1" y="5282869"/>
            <a:ext cx="1638912" cy="13372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D6DCD3-8698-A547-85D2-75E2F858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1" y="2898627"/>
            <a:ext cx="1638912" cy="12535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1184FAC-8D9B-BD45-9CAD-8356460D1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1" y="3936593"/>
            <a:ext cx="1638912" cy="144753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5BF8B27-D3DD-F442-8A6B-E6F602E2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87" y="2931609"/>
            <a:ext cx="2258036" cy="17287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2F4630-5272-3F40-ADFD-1D0860252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99" y="2931609"/>
            <a:ext cx="1832083" cy="1816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4A251D5-097A-3B4B-B4C0-5803282F5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1725" y="4850643"/>
            <a:ext cx="1373073" cy="166193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0C969E5-9E9F-5E45-BD7A-677C2AFE5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14" y="2931609"/>
            <a:ext cx="2197899" cy="15492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299C265-E13D-7A4D-BC5A-BDBB69AB77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151" y="2931608"/>
            <a:ext cx="2261587" cy="18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Far,1000px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1210D3-57FE-494C-BDCB-4518C9286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0000" y="2596055"/>
            <a:ext cx="10563285" cy="3951890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266262" y="2316479"/>
          <a:ext cx="11684000" cy="4455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53718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5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2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2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7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THIN_PRISM_FISHEYE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90207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57A0933-B0F6-0D46-8B8F-30996368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6536" y="4199589"/>
            <a:ext cx="1340464" cy="1088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76744A-D179-7E46-896F-87F684FD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09405" y="2955884"/>
            <a:ext cx="638519" cy="10946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FD7CF9C-F28C-E54B-830E-72FB3412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8607" y="5419455"/>
            <a:ext cx="1525731" cy="11360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1582A0-6D05-644C-82C6-42F6A2B93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70250" y="4404397"/>
            <a:ext cx="990478" cy="9680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66A466-8D5F-3249-B5E5-616D98B54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6537" y="2955884"/>
            <a:ext cx="1405749" cy="10886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7792CDF-99DC-7A47-9279-9D4708461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856" y="3033939"/>
            <a:ext cx="2091572" cy="13525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7F0CA7F-AD5C-0A42-B771-49B03F488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3537" y="4544376"/>
            <a:ext cx="1129449" cy="10039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A4C4178-F956-2245-969B-D04E5446E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2297" y="5419455"/>
            <a:ext cx="2209572" cy="12235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A593D34-A82A-034C-893F-7C257AEAB0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2297" y="3526015"/>
            <a:ext cx="1187159" cy="91645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87E0B25-1BAE-6340-82CD-58E1CA607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323" y="2961260"/>
            <a:ext cx="1226637" cy="53577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02B437D-98E5-BB4A-8DF0-B5F487DB75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1578" y="3644378"/>
            <a:ext cx="950291" cy="62600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71C0AC9-162A-7D44-8038-7C29DD7623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0159" y="2958440"/>
            <a:ext cx="510394" cy="54141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9001417-0951-294D-81DB-435ECBB6D9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5064" y="4551543"/>
            <a:ext cx="1319361" cy="82141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AF4AEA6-233A-7D46-A000-5116F44022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6013" y="2985905"/>
            <a:ext cx="1881927" cy="155847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C325C55E-02AA-BE45-BA91-9129B9CCE1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055" y="3006442"/>
            <a:ext cx="1866984" cy="164210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F384443-0CEE-D546-9760-5BC6A2A030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65570" y="4743931"/>
            <a:ext cx="1849953" cy="17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6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Far, 2000px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1210D3-57FE-494C-BDCB-4518C9286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0000" y="2596055"/>
            <a:ext cx="10563285" cy="3951890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266262" y="2322786"/>
          <a:ext cx="11684000" cy="442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9873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4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THIN_PRISM_FISHEYE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4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6FDEF991-635C-6145-9B04-44FEB70A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3" y="2960627"/>
            <a:ext cx="2166850" cy="296561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449529F-F402-1A46-951C-EC46BB7B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02763" y="3170781"/>
            <a:ext cx="2691909" cy="227160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5352F88-C0CE-FC48-B72A-AD34CA2F2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424" y="2960627"/>
            <a:ext cx="2235574" cy="178499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399140-2E49-BD48-9A96-667CCE88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56" y="2924601"/>
            <a:ext cx="1915266" cy="150234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9598829-75E7-FA47-BFF2-7AED2CD9F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755" y="5481789"/>
            <a:ext cx="1764247" cy="121741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63A589-B7A8-FA4A-BFB1-832FBFC26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206" y="4443432"/>
            <a:ext cx="1898435" cy="117091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D8C583D-D729-EB48-8BB0-FBF069672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5826" y="3005003"/>
            <a:ext cx="1205231" cy="102494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5ECA35A-BE2F-0D44-A092-FDA13C439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2178" y="5473938"/>
            <a:ext cx="814615" cy="122526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8540637-ADF4-1A40-9999-C06032D173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1564" y="4111288"/>
            <a:ext cx="1532412" cy="12686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5ED937-3ED9-6C42-B795-7820C4A1A5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7798" y="5469364"/>
            <a:ext cx="934805" cy="12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048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1896</Words>
  <Application>Microsoft Macintosh PowerPoint</Application>
  <PresentationFormat>Grand écran</PresentationFormat>
  <Paragraphs>358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49" baseType="lpstr">
      <vt:lpstr>Century Gothic</vt:lpstr>
      <vt:lpstr>Wingdings 2</vt:lpstr>
      <vt:lpstr>Concis</vt:lpstr>
      <vt:lpstr>BUILDOTS SUMMARY : 16/02/2020</vt:lpstr>
      <vt:lpstr>SUMMARY</vt:lpstr>
      <vt:lpstr>SUMMARY</vt:lpstr>
      <vt:lpstr>29/12/20</vt:lpstr>
      <vt:lpstr>29/12/20</vt:lpstr>
      <vt:lpstr>Near, 1000px</vt:lpstr>
      <vt:lpstr>Near, 2000px</vt:lpstr>
      <vt:lpstr>Far,1000px</vt:lpstr>
      <vt:lpstr>Far, 2000px</vt:lpstr>
      <vt:lpstr>05/01/20</vt:lpstr>
      <vt:lpstr>1000px</vt:lpstr>
      <vt:lpstr>2000px</vt:lpstr>
      <vt:lpstr>10/01/20</vt:lpstr>
      <vt:lpstr>10 FPS</vt:lpstr>
      <vt:lpstr>20 FPS</vt:lpstr>
      <vt:lpstr>Buildots’s extraction and calibration</vt:lpstr>
      <vt:lpstr>13/01/20</vt:lpstr>
      <vt:lpstr>1000 px</vt:lpstr>
      <vt:lpstr>2000 px</vt:lpstr>
      <vt:lpstr>CONCLUSION</vt:lpstr>
      <vt:lpstr>Where should we explore next?</vt:lpstr>
      <vt:lpstr>20/01/20</vt:lpstr>
      <vt:lpstr>GENERALS</vt:lpstr>
      <vt:lpstr>10 FPS 5K</vt:lpstr>
      <vt:lpstr>10 FPS 5.7K</vt:lpstr>
      <vt:lpstr>20 FPS 5K</vt:lpstr>
      <vt:lpstr>20 FPS 5.7K</vt:lpstr>
      <vt:lpstr>COMPARISON 4K/5K</vt:lpstr>
      <vt:lpstr>23/01/20</vt:lpstr>
      <vt:lpstr>10 FPS 5K</vt:lpstr>
      <vt:lpstr>10 FPS 5.7K</vt:lpstr>
      <vt:lpstr>CONCLUSION</vt:lpstr>
      <vt:lpstr>30/01/20</vt:lpstr>
      <vt:lpstr>STABILIZATION TESTS</vt:lpstr>
      <vt:lpstr>10 FPS 5K</vt:lpstr>
      <vt:lpstr>10 FPS 5.7K</vt:lpstr>
      <vt:lpstr>POSSIBLE REASON FOR FAILURE</vt:lpstr>
      <vt:lpstr>CORRECTION : INCREASE FRAME SIZE</vt:lpstr>
      <vt:lpstr>CORRECTION : 10 FPS 5K</vt:lpstr>
      <vt:lpstr>CORRECTION : 10 FPS 5.7K</vt:lpstr>
      <vt:lpstr>CONCLUSION</vt:lpstr>
      <vt:lpstr>MULTI-ROOM TEST</vt:lpstr>
      <vt:lpstr>10 FPS 5K</vt:lpstr>
      <vt:lpstr>LOWERING FPS TEST</vt:lpstr>
      <vt:lpstr>5 FPS 5K (RUNTIME  ~ 5 [minutes])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BUILDOTS UPDATE : 13/01/2020</dc:title>
  <dc:creator>Patrick Marciano</dc:creator>
  <cp:lastModifiedBy>Patrick Marciano</cp:lastModifiedBy>
  <cp:revision>10</cp:revision>
  <dcterms:created xsi:type="dcterms:W3CDTF">2020-01-17T12:16:54Z</dcterms:created>
  <dcterms:modified xsi:type="dcterms:W3CDTF">2020-03-10T23:08:59Z</dcterms:modified>
</cp:coreProperties>
</file>